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70" r:id="rId3"/>
    <p:sldId id="258" r:id="rId4"/>
    <p:sldId id="260" r:id="rId5"/>
    <p:sldId id="271" r:id="rId6"/>
    <p:sldId id="261" r:id="rId7"/>
    <p:sldId id="262" r:id="rId8"/>
    <p:sldId id="263" r:id="rId9"/>
    <p:sldId id="265" r:id="rId10"/>
    <p:sldId id="267" r:id="rId11"/>
    <p:sldId id="268" r:id="rId12"/>
    <p:sldId id="269" r:id="rId1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99"/>
    <a:srgbClr val="8B257F"/>
    <a:srgbClr val="FFCCCC"/>
    <a:srgbClr val="009EDE"/>
    <a:srgbClr val="B1E8FF"/>
    <a:srgbClr val="E5EF25"/>
    <a:srgbClr val="EBC55B"/>
    <a:srgbClr val="FFCA53"/>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348" y="0"/>
            <a:ext cx="3079040" cy="513789"/>
          </a:xfrm>
          <a:prstGeom prst="rect">
            <a:avLst/>
          </a:prstGeom>
        </p:spPr>
        <p:txBody>
          <a:bodyPr vert="horz" lIns="95491" tIns="47745" rIns="95491" bIns="47745" rtlCol="0"/>
          <a:lstStyle>
            <a:lvl1pPr algn="r">
              <a:defRPr sz="1300"/>
            </a:lvl1pPr>
          </a:lstStyle>
          <a:p>
            <a:fld id="{767ED207-10A7-4BEB-B3F7-5954AF99A7AE}" type="datetimeFigureOut">
              <a:rPr kumimoji="1" lang="ja-JP" altLang="en-US" smtClean="0"/>
              <a:t>2025/11/13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09905" y="4925459"/>
            <a:ext cx="5684255" cy="4029621"/>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348" y="9720824"/>
            <a:ext cx="3079040" cy="513789"/>
          </a:xfrm>
          <a:prstGeom prst="rect">
            <a:avLst/>
          </a:prstGeom>
        </p:spPr>
        <p:txBody>
          <a:bodyPr vert="horz" lIns="95491" tIns="47745" rIns="95491" bIns="47745" rtlCol="0" anchor="b"/>
          <a:lstStyle>
            <a:lvl1pPr algn="r">
              <a:defRPr sz="1300"/>
            </a:lvl1pPr>
          </a:lstStyle>
          <a:p>
            <a:fld id="{4DB1512F-C7C3-44A8-ABBA-CC92E4A59481}" type="slidenum">
              <a:rPr kumimoji="1" lang="ja-JP" altLang="en-US" smtClean="0"/>
              <a:t>‹#›</a:t>
            </a:fld>
            <a:endParaRPr kumimoji="1" lang="ja-JP" altLang="en-US"/>
          </a:p>
        </p:txBody>
      </p:sp>
    </p:spTree>
    <p:extLst>
      <p:ext uri="{BB962C8B-B14F-4D97-AF65-F5344CB8AC3E}">
        <p14:creationId xmlns:p14="http://schemas.microsoft.com/office/powerpoint/2010/main" val="9326405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27B8307-319A-4837-BC9C-55EC615BC037}"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124656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0EAFF1-2FCE-4C08-9B5E-B9055685DE19}"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328063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5E290A-C21B-4B44-A409-5AF34863F253}"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129117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F9F35B-547F-4EA1-B95B-9EBD16A1747D}"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307734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EEEF0A-EE26-468C-82DB-6299A6948C89}" type="datetime1">
              <a:rPr kumimoji="1" lang="ja-JP" altLang="en-US" smtClean="0"/>
              <a:t>2025/11/13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17283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068A24-2D8E-49AF-9AD7-4C5934519170}"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108857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887CC0-1AF8-4D2F-B75E-C1AF7EB175FD}" type="datetime1">
              <a:rPr kumimoji="1" lang="ja-JP" altLang="en-US" smtClean="0"/>
              <a:t>2025/11/13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120811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AA4520-F8FE-432D-8C07-7EB24EE47484}" type="datetime1">
              <a:rPr kumimoji="1" lang="ja-JP" altLang="en-US" smtClean="0"/>
              <a:t>2025/11/13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21152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36901-879D-4259-80AD-8F0F41FDC7BE}" type="datetime1">
              <a:rPr kumimoji="1" lang="ja-JP" altLang="en-US" smtClean="0"/>
              <a:t>2025/11/13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340986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64FE53-AE5D-4C65-A4F8-B3B80370C479}"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41958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7A1D99-D37B-46DA-8B1D-9270EF322F95}" type="datetime1">
              <a:rPr kumimoji="1" lang="ja-JP" altLang="en-US" smtClean="0"/>
              <a:t>2025/11/13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344856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F38085-0805-4228-A39F-DFE6E8471739}" type="datetime1">
              <a:rPr kumimoji="1" lang="ja-JP" altLang="en-US" smtClean="0"/>
              <a:t>2025/11/13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F5DD99-791E-45C5-9A78-556DA3400D72}" type="slidenum">
              <a:rPr kumimoji="1" lang="ja-JP" altLang="en-US" smtClean="0"/>
              <a:t>‹#›</a:t>
            </a:fld>
            <a:endParaRPr kumimoji="1" lang="ja-JP" altLang="en-US"/>
          </a:p>
        </p:txBody>
      </p:sp>
    </p:spTree>
    <p:extLst>
      <p:ext uri="{BB962C8B-B14F-4D97-AF65-F5344CB8AC3E}">
        <p14:creationId xmlns:p14="http://schemas.microsoft.com/office/powerpoint/2010/main" val="2839677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A5B4B-1B54-5A5A-EAD9-90742215E23D}"/>
              </a:ext>
            </a:extLst>
          </p:cNvPr>
          <p:cNvSpPr>
            <a:spLocks noGrp="1"/>
          </p:cNvSpPr>
          <p:nvPr>
            <p:ph type="ctrTitle"/>
          </p:nvPr>
        </p:nvSpPr>
        <p:spPr>
          <a:xfrm>
            <a:off x="696683" y="849086"/>
            <a:ext cx="3526973" cy="653143"/>
          </a:xfrm>
        </p:spPr>
        <p:txBody>
          <a:bodyPr>
            <a:normAutofit/>
          </a:bodyPr>
          <a:lstStyle/>
          <a:p>
            <a:r>
              <a:rPr kumimoji="1" lang="ja-JP" altLang="en-US" sz="2400" b="1" dirty="0"/>
              <a:t>情報セキュリティ講座</a:t>
            </a:r>
          </a:p>
        </p:txBody>
      </p:sp>
      <p:sp>
        <p:nvSpPr>
          <p:cNvPr id="3" name="字幕 2">
            <a:extLst>
              <a:ext uri="{FF2B5EF4-FFF2-40B4-BE49-F238E27FC236}">
                <a16:creationId xmlns:a16="http://schemas.microsoft.com/office/drawing/2014/main" id="{9E1BABAB-1723-BC51-9B42-FF138AB48D6F}"/>
              </a:ext>
            </a:extLst>
          </p:cNvPr>
          <p:cNvSpPr>
            <a:spLocks noGrp="1"/>
          </p:cNvSpPr>
          <p:nvPr>
            <p:ph type="subTitle" idx="1"/>
          </p:nvPr>
        </p:nvSpPr>
        <p:spPr>
          <a:xfrm>
            <a:off x="1311727" y="2456452"/>
            <a:ext cx="9144000" cy="1655762"/>
          </a:xfrm>
        </p:spPr>
        <p:txBody>
          <a:bodyPr>
            <a:normAutofit/>
          </a:bodyPr>
          <a:lstStyle/>
          <a:p>
            <a:r>
              <a:rPr kumimoji="1" lang="ja-JP" altLang="en-US" sz="4000" dirty="0"/>
              <a:t>社労士事務所のインシデント事例</a:t>
            </a:r>
          </a:p>
        </p:txBody>
      </p:sp>
      <p:sp>
        <p:nvSpPr>
          <p:cNvPr id="6" name="L 字 5">
            <a:extLst>
              <a:ext uri="{FF2B5EF4-FFF2-40B4-BE49-F238E27FC236}">
                <a16:creationId xmlns:a16="http://schemas.microsoft.com/office/drawing/2014/main" id="{DDDE6C16-D49F-2246-0873-3AA66B249345}"/>
              </a:ext>
            </a:extLst>
          </p:cNvPr>
          <p:cNvSpPr/>
          <p:nvPr/>
        </p:nvSpPr>
        <p:spPr>
          <a:xfrm rot="16200000">
            <a:off x="3334402" y="-1809102"/>
            <a:ext cx="5648386" cy="10673443"/>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グラフィックス 22" descr="オリーブと葉のアーチ">
            <a:extLst>
              <a:ext uri="{FF2B5EF4-FFF2-40B4-BE49-F238E27FC236}">
                <a16:creationId xmlns:a16="http://schemas.microsoft.com/office/drawing/2014/main" id="{37AB4E54-7592-DBC6-3139-CAF536E38F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629" y="3750978"/>
            <a:ext cx="2933700" cy="2933700"/>
          </a:xfrm>
          <a:prstGeom prst="rect">
            <a:avLst/>
          </a:prstGeom>
        </p:spPr>
      </p:pic>
      <p:sp>
        <p:nvSpPr>
          <p:cNvPr id="26" name="テキスト ボックス 25">
            <a:extLst>
              <a:ext uri="{FF2B5EF4-FFF2-40B4-BE49-F238E27FC236}">
                <a16:creationId xmlns:a16="http://schemas.microsoft.com/office/drawing/2014/main" id="{F9C40FAA-E4B1-03B2-06C2-AA34E43F82C5}"/>
              </a:ext>
            </a:extLst>
          </p:cNvPr>
          <p:cNvSpPr txBox="1"/>
          <p:nvPr/>
        </p:nvSpPr>
        <p:spPr>
          <a:xfrm>
            <a:off x="7621361" y="5231243"/>
            <a:ext cx="3558269" cy="923330"/>
          </a:xfrm>
          <a:prstGeom prst="rect">
            <a:avLst/>
          </a:prstGeom>
          <a:noFill/>
        </p:spPr>
        <p:txBody>
          <a:bodyPr wrap="square">
            <a:spAutoFit/>
          </a:bodyPr>
          <a:lstStyle/>
          <a:p>
            <a:pPr algn="l"/>
            <a:r>
              <a:rPr lang="en-US" altLang="ja-JP" dirty="0">
                <a:latin typeface="メイリオ" panose="020B0604030504040204" pitchFamily="50" charset="-128"/>
                <a:ea typeface="メイリオ" panose="020B0604030504040204" pitchFamily="50" charset="-128"/>
              </a:rPr>
              <a:t>2025</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社会保険労務士法人松下事務所　　　　　　　　　　　</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　　　　　　代表　堀川　　典</a:t>
            </a:r>
            <a:endParaRPr kumimoji="1" lang="ja-JP" altLang="en-US" dirty="0"/>
          </a:p>
        </p:txBody>
      </p:sp>
      <p:sp>
        <p:nvSpPr>
          <p:cNvPr id="27" name="サブタイトル 15">
            <a:extLst>
              <a:ext uri="{FF2B5EF4-FFF2-40B4-BE49-F238E27FC236}">
                <a16:creationId xmlns:a16="http://schemas.microsoft.com/office/drawing/2014/main" id="{1A1AFA65-D0A5-1925-B1C7-E1BAA9D70198}"/>
              </a:ext>
            </a:extLst>
          </p:cNvPr>
          <p:cNvSpPr txBox="1">
            <a:spLocks/>
          </p:cNvSpPr>
          <p:nvPr/>
        </p:nvSpPr>
        <p:spPr>
          <a:xfrm>
            <a:off x="4654578" y="3232223"/>
            <a:ext cx="3558269" cy="16661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ct val="0"/>
              </a:spcBef>
            </a:pPr>
            <a:r>
              <a:rPr lang="ja-JP" altLang="en-US" dirty="0">
                <a:solidFill>
                  <a:srgbClr val="8B257F"/>
                </a:solidFill>
              </a:rPr>
              <a:t>□何が起こったか</a:t>
            </a:r>
            <a:endParaRPr lang="en-US" altLang="ja-JP" dirty="0">
              <a:solidFill>
                <a:srgbClr val="8B257F"/>
              </a:solidFill>
            </a:endParaRPr>
          </a:p>
          <a:p>
            <a:pPr algn="l">
              <a:spcBef>
                <a:spcPct val="0"/>
              </a:spcBef>
            </a:pPr>
            <a:endParaRPr lang="en-US" altLang="ja-JP" dirty="0">
              <a:solidFill>
                <a:srgbClr val="8B257F"/>
              </a:solidFill>
            </a:endParaRPr>
          </a:p>
          <a:p>
            <a:pPr algn="l">
              <a:spcBef>
                <a:spcPct val="0"/>
              </a:spcBef>
            </a:pPr>
            <a:r>
              <a:rPr lang="ja-JP" altLang="en-US" dirty="0">
                <a:solidFill>
                  <a:srgbClr val="8B257F"/>
                </a:solidFill>
              </a:rPr>
              <a:t>□どう対応したか</a:t>
            </a:r>
            <a:endParaRPr lang="en-US" altLang="ja-JP" dirty="0">
              <a:solidFill>
                <a:srgbClr val="8B257F"/>
              </a:solidFill>
            </a:endParaRPr>
          </a:p>
          <a:p>
            <a:pPr algn="l">
              <a:spcBef>
                <a:spcPct val="0"/>
              </a:spcBef>
            </a:pPr>
            <a:endParaRPr lang="en-US" altLang="ja-JP" dirty="0">
              <a:solidFill>
                <a:srgbClr val="8B257F"/>
              </a:solidFill>
            </a:endParaRPr>
          </a:p>
          <a:p>
            <a:pPr algn="l">
              <a:spcBef>
                <a:spcPct val="0"/>
              </a:spcBef>
            </a:pPr>
            <a:r>
              <a:rPr lang="ja-JP" altLang="en-US" dirty="0">
                <a:solidFill>
                  <a:srgbClr val="8B257F"/>
                </a:solidFill>
              </a:rPr>
              <a:t>□改善への道とその後</a:t>
            </a:r>
            <a:endParaRPr lang="en-US" altLang="ja-JP" dirty="0">
              <a:solidFill>
                <a:srgbClr val="8B257F"/>
              </a:solidFill>
            </a:endParaRPr>
          </a:p>
          <a:p>
            <a:pPr>
              <a:spcBef>
                <a:spcPct val="0"/>
              </a:spcBef>
            </a:pPr>
            <a:endParaRPr lang="ja-JP" altLang="en-US" dirty="0">
              <a:solidFill>
                <a:srgbClr val="FF0000"/>
              </a:solidFill>
            </a:endParaRPr>
          </a:p>
          <a:p>
            <a:pPr>
              <a:spcBef>
                <a:spcPct val="0"/>
              </a:spcBef>
            </a:pPr>
            <a:endParaRPr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98874B41-C57E-C31C-0B10-BA4A70703ED8}"/>
              </a:ext>
            </a:extLst>
          </p:cNvPr>
          <p:cNvSpPr>
            <a:spLocks noGrp="1"/>
          </p:cNvSpPr>
          <p:nvPr>
            <p:ph type="sldNum" sz="quarter" idx="12"/>
          </p:nvPr>
        </p:nvSpPr>
        <p:spPr/>
        <p:txBody>
          <a:bodyPr/>
          <a:lstStyle/>
          <a:p>
            <a:fld id="{69F5DD99-791E-45C5-9A78-556DA3400D72}" type="slidenum">
              <a:rPr kumimoji="1" lang="ja-JP" altLang="en-US" smtClean="0"/>
              <a:t>1</a:t>
            </a:fld>
            <a:endParaRPr kumimoji="1" lang="ja-JP" altLang="en-US"/>
          </a:p>
        </p:txBody>
      </p:sp>
    </p:spTree>
    <p:extLst>
      <p:ext uri="{BB962C8B-B14F-4D97-AF65-F5344CB8AC3E}">
        <p14:creationId xmlns:p14="http://schemas.microsoft.com/office/powerpoint/2010/main" val="113262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79407" y="1436915"/>
            <a:ext cx="9916275" cy="4622362"/>
          </a:xfrm>
        </p:spPr>
        <p:txBody>
          <a:bodyPr>
            <a:normAutofit fontScale="55000" lnSpcReduction="20000"/>
          </a:bodyPr>
          <a:lstStyle/>
          <a:p>
            <a:pPr marL="0" indent="0">
              <a:buNone/>
            </a:pPr>
            <a:r>
              <a:rPr lang="en-US" altLang="ja-JP" sz="3400" b="1" dirty="0">
                <a:latin typeface="+mn-ea"/>
              </a:rPr>
              <a:t>-</a:t>
            </a:r>
            <a:r>
              <a:rPr lang="ja-JP" altLang="en-US" sz="3400" b="1" dirty="0">
                <a:latin typeface="+mn-ea"/>
              </a:rPr>
              <a:t>書面メール</a:t>
            </a:r>
            <a:r>
              <a:rPr lang="en-US" altLang="ja-JP" sz="3400" b="1" dirty="0">
                <a:latin typeface="+mn-ea"/>
              </a:rPr>
              <a:t>/FAX</a:t>
            </a:r>
            <a:r>
              <a:rPr lang="ja-JP" altLang="en-US" sz="3400" b="1" dirty="0">
                <a:latin typeface="+mn-ea"/>
              </a:rPr>
              <a:t> での一斉連絡は、発生１週間後</a:t>
            </a:r>
            <a:endParaRPr lang="en-US" altLang="ja-JP" sz="3400" b="1" dirty="0">
              <a:latin typeface="+mn-ea"/>
            </a:endParaRPr>
          </a:p>
          <a:p>
            <a:pPr marL="0" indent="0">
              <a:buNone/>
            </a:pPr>
            <a:r>
              <a:rPr lang="ja-JP" altLang="en-US" sz="3400" b="1" dirty="0">
                <a:latin typeface="+mn-ea"/>
              </a:rPr>
              <a:t>　</a:t>
            </a:r>
            <a:r>
              <a:rPr lang="ja-JP" altLang="en-US" sz="2900" b="1" dirty="0">
                <a:latin typeface="+mn-ea"/>
              </a:rPr>
              <a:t>真摯な気持ちで。普段の関係性が大切かを知る</a:t>
            </a:r>
            <a:endParaRPr lang="en-US" altLang="ja-JP" sz="2900" b="1" dirty="0">
              <a:latin typeface="+mn-ea"/>
            </a:endParaRPr>
          </a:p>
          <a:p>
            <a:r>
              <a:rPr kumimoji="1" lang="en-US" altLang="ja-JP" sz="2900" dirty="0">
                <a:solidFill>
                  <a:schemeClr val="tx1"/>
                </a:solidFill>
                <a:latin typeface="+mn-ea"/>
              </a:rPr>
              <a:t>6/12</a:t>
            </a:r>
            <a:r>
              <a:rPr kumimoji="1" lang="ja-JP" altLang="en-US" sz="2900" dirty="0">
                <a:solidFill>
                  <a:schemeClr val="tx1"/>
                </a:solidFill>
                <a:latin typeface="+mn-ea"/>
              </a:rPr>
              <a:t>第１報 　障害報告</a:t>
            </a:r>
            <a:endParaRPr kumimoji="1" lang="en-US" altLang="ja-JP" sz="2900" dirty="0">
              <a:solidFill>
                <a:schemeClr val="tx1"/>
              </a:solidFill>
              <a:latin typeface="+mn-ea"/>
            </a:endParaRPr>
          </a:p>
          <a:p>
            <a:endParaRPr kumimoji="1" lang="en-US" altLang="ja-JP" sz="2900" dirty="0">
              <a:solidFill>
                <a:schemeClr val="tx1"/>
              </a:solidFill>
              <a:latin typeface="+mn-ea"/>
            </a:endParaRPr>
          </a:p>
          <a:p>
            <a:pPr marL="0" indent="0">
              <a:buNone/>
            </a:pPr>
            <a:r>
              <a:rPr lang="ja-JP" altLang="en-US" sz="2900" dirty="0">
                <a:latin typeface="+mn-ea"/>
              </a:rPr>
              <a:t>　</a:t>
            </a:r>
            <a:endParaRPr lang="en-US" altLang="ja-JP" sz="2900" dirty="0">
              <a:latin typeface="+mn-ea"/>
            </a:endParaRPr>
          </a:p>
          <a:p>
            <a:r>
              <a:rPr kumimoji="1" lang="en-US" altLang="ja-JP" sz="2900" dirty="0">
                <a:solidFill>
                  <a:schemeClr val="tx1"/>
                </a:solidFill>
                <a:latin typeface="+mn-ea"/>
              </a:rPr>
              <a:t>6/21</a:t>
            </a:r>
            <a:r>
              <a:rPr kumimoji="1" lang="ja-JP" altLang="en-US" sz="2900" dirty="0">
                <a:solidFill>
                  <a:schemeClr val="tx1"/>
                </a:solidFill>
                <a:latin typeface="+mn-ea"/>
              </a:rPr>
              <a:t>第２報　</a:t>
            </a:r>
            <a:r>
              <a:rPr kumimoji="1" lang="en-US" altLang="ja-JP" sz="2900" dirty="0">
                <a:solidFill>
                  <a:schemeClr val="tx1"/>
                </a:solidFill>
                <a:latin typeface="+mn-ea"/>
              </a:rPr>
              <a:t>PPC</a:t>
            </a:r>
            <a:r>
              <a:rPr kumimoji="1" lang="ja-JP" altLang="en-US" sz="2900" dirty="0">
                <a:solidFill>
                  <a:schemeClr val="tx1"/>
                </a:solidFill>
                <a:latin typeface="+mn-ea"/>
              </a:rPr>
              <a:t>への連名報告意思確認を</a:t>
            </a:r>
            <a:r>
              <a:rPr kumimoji="1" lang="en-US" altLang="ja-JP" sz="2900" dirty="0">
                <a:solidFill>
                  <a:schemeClr val="tx1"/>
                </a:solidFill>
                <a:latin typeface="+mn-ea"/>
              </a:rPr>
              <a:t>7/7</a:t>
            </a:r>
            <a:r>
              <a:rPr kumimoji="1" lang="ja-JP" altLang="en-US" sz="2900" dirty="0">
                <a:solidFill>
                  <a:schemeClr val="tx1"/>
                </a:solidFill>
                <a:latin typeface="+mn-ea"/>
              </a:rPr>
              <a:t>期限とし通知</a:t>
            </a:r>
            <a:endParaRPr kumimoji="1" lang="en-US" altLang="ja-JP" sz="2900" dirty="0">
              <a:solidFill>
                <a:schemeClr val="tx1"/>
              </a:solidFill>
              <a:latin typeface="+mn-ea"/>
            </a:endParaRPr>
          </a:p>
          <a:p>
            <a:endParaRPr lang="en-US" altLang="ja-JP" sz="3200" b="1" dirty="0">
              <a:latin typeface="+mn-ea"/>
            </a:endParaRPr>
          </a:p>
          <a:p>
            <a:r>
              <a:rPr kumimoji="1" lang="en-US" altLang="ja-JP" sz="2900" dirty="0">
                <a:solidFill>
                  <a:schemeClr val="tx1"/>
                </a:solidFill>
                <a:latin typeface="+mn-ea"/>
              </a:rPr>
              <a:t>6/27</a:t>
            </a:r>
            <a:r>
              <a:rPr kumimoji="1" lang="ja-JP" altLang="en-US" sz="2900" dirty="0">
                <a:solidFill>
                  <a:schemeClr val="tx1"/>
                </a:solidFill>
                <a:latin typeface="+mn-ea"/>
              </a:rPr>
              <a:t>第３報　再開予定</a:t>
            </a:r>
            <a:r>
              <a:rPr kumimoji="1" lang="en-US" altLang="ja-JP" sz="2900" dirty="0">
                <a:solidFill>
                  <a:schemeClr val="tx1"/>
                </a:solidFill>
                <a:latin typeface="+mn-ea"/>
              </a:rPr>
              <a:t>6/30</a:t>
            </a:r>
            <a:r>
              <a:rPr kumimoji="1" lang="ja-JP" altLang="en-US" sz="2900" dirty="0">
                <a:solidFill>
                  <a:schemeClr val="tx1"/>
                </a:solidFill>
                <a:latin typeface="+mn-ea"/>
              </a:rPr>
              <a:t> 及び 意思確認継続</a:t>
            </a:r>
            <a:endParaRPr kumimoji="1" lang="en-US" altLang="ja-JP" sz="2900" dirty="0">
              <a:solidFill>
                <a:schemeClr val="tx1"/>
              </a:solidFill>
              <a:latin typeface="+mn-ea"/>
            </a:endParaRPr>
          </a:p>
          <a:p>
            <a:endParaRPr kumimoji="1" lang="en-US" altLang="ja-JP" sz="2900" dirty="0">
              <a:solidFill>
                <a:schemeClr val="tx1"/>
              </a:solidFill>
              <a:latin typeface="+mn-ea"/>
            </a:endParaRPr>
          </a:p>
          <a:p>
            <a:endParaRPr kumimoji="1" lang="en-US" altLang="ja-JP" sz="2900" dirty="0">
              <a:solidFill>
                <a:schemeClr val="tx1"/>
              </a:solidFill>
              <a:latin typeface="+mn-ea"/>
            </a:endParaRPr>
          </a:p>
          <a:p>
            <a:endParaRPr kumimoji="1" lang="en-US" altLang="ja-JP" sz="2900" dirty="0">
              <a:solidFill>
                <a:schemeClr val="tx1"/>
              </a:solidFill>
              <a:latin typeface="+mn-ea"/>
            </a:endParaRPr>
          </a:p>
          <a:p>
            <a:endParaRPr kumimoji="1" lang="en-US" altLang="ja-JP" sz="2900" dirty="0">
              <a:solidFill>
                <a:schemeClr val="tx1"/>
              </a:solidFill>
              <a:latin typeface="+mn-ea"/>
            </a:endParaRPr>
          </a:p>
          <a:p>
            <a:r>
              <a:rPr kumimoji="1" lang="ja-JP" altLang="en-US" sz="3200" dirty="0">
                <a:solidFill>
                  <a:schemeClr val="bg1"/>
                </a:solidFill>
                <a:latin typeface="+mn-ea"/>
              </a:rPr>
              <a:t>・</a:t>
            </a:r>
            <a:endParaRPr kumimoji="1" lang="en-US" altLang="ja-JP" sz="3200" dirty="0">
              <a:solidFill>
                <a:schemeClr val="bg1"/>
              </a:solidFill>
              <a:latin typeface="+mn-ea"/>
            </a:endParaRPr>
          </a:p>
          <a:p>
            <a:r>
              <a:rPr kumimoji="1" lang="ja-JP" altLang="en-US" sz="3200" dirty="0">
                <a:solidFill>
                  <a:schemeClr val="bg1"/>
                </a:solidFill>
                <a:latin typeface="+mn-ea"/>
              </a:rPr>
              <a:t>・</a:t>
            </a:r>
            <a:endParaRPr kumimoji="1" lang="en-US" altLang="ja-JP" sz="3200" dirty="0">
              <a:solidFill>
                <a:schemeClr val="bg1"/>
              </a:solidFill>
              <a:latin typeface="+mn-ea"/>
            </a:endParaRPr>
          </a:p>
          <a:p>
            <a:r>
              <a:rPr kumimoji="1" lang="ja-JP" altLang="en-US" sz="3200" dirty="0">
                <a:solidFill>
                  <a:schemeClr val="bg1"/>
                </a:solidFill>
                <a:latin typeface="+mn-ea"/>
              </a:rPr>
              <a:t>・</a:t>
            </a:r>
            <a:endParaRPr kumimoji="1" lang="en-US" altLang="ja-JP" sz="3200" dirty="0">
              <a:solidFill>
                <a:schemeClr val="bg1"/>
              </a:solidFill>
              <a:latin typeface="+mn-ea"/>
            </a:endParaRPr>
          </a:p>
          <a:p>
            <a:pPr marL="0" indent="0">
              <a:buNone/>
            </a:pPr>
            <a:endParaRPr lang="en-US" altLang="ja-JP" sz="2000" dirty="0">
              <a:latin typeface="+mn-ea"/>
            </a:endParaRPr>
          </a:p>
          <a:p>
            <a:pPr marL="0" indent="0">
              <a:buNone/>
            </a:pPr>
            <a:endParaRPr kumimoji="1" lang="en-US" altLang="ja-JP" dirty="0"/>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b="1" dirty="0">
                <a:solidFill>
                  <a:schemeClr val="accent5">
                    <a:lumMod val="75000"/>
                  </a:schemeClr>
                </a:solidFill>
              </a:rPr>
              <a:t>7-1.</a:t>
            </a:r>
            <a:r>
              <a:rPr kumimoji="1" lang="en-US" altLang="ja-JP" sz="3200" b="1" dirty="0">
                <a:solidFill>
                  <a:schemeClr val="accent5">
                    <a:lumMod val="75000"/>
                  </a:schemeClr>
                </a:solidFill>
              </a:rPr>
              <a:t> </a:t>
            </a:r>
            <a:r>
              <a:rPr lang="ja-JP" altLang="en-US" sz="3200" b="1" dirty="0">
                <a:solidFill>
                  <a:schemeClr val="accent5">
                    <a:lumMod val="75000"/>
                  </a:schemeClr>
                </a:solidFill>
              </a:rPr>
              <a:t>委託元</a:t>
            </a:r>
            <a:r>
              <a:rPr lang="en-US" altLang="ja-JP" sz="3200" b="1" dirty="0">
                <a:solidFill>
                  <a:schemeClr val="accent5">
                    <a:lumMod val="75000"/>
                  </a:schemeClr>
                </a:solidFill>
              </a:rPr>
              <a:t>(</a:t>
            </a:r>
            <a:r>
              <a:rPr lang="ja-JP" altLang="en-US" sz="3200" b="1" dirty="0">
                <a:solidFill>
                  <a:schemeClr val="accent5">
                    <a:lumMod val="75000"/>
                  </a:schemeClr>
                </a:solidFill>
              </a:rPr>
              <a:t>顧問先</a:t>
            </a:r>
            <a:r>
              <a:rPr lang="en-US" altLang="ja-JP" sz="3200" b="1" dirty="0">
                <a:solidFill>
                  <a:schemeClr val="accent5">
                    <a:lumMod val="75000"/>
                  </a:schemeClr>
                </a:solidFill>
              </a:rPr>
              <a:t>)</a:t>
            </a:r>
            <a:r>
              <a:rPr lang="ja-JP" altLang="en-US" sz="3200" b="1" dirty="0">
                <a:solidFill>
                  <a:schemeClr val="accent5">
                    <a:lumMod val="75000"/>
                  </a:schemeClr>
                </a:solidFill>
              </a:rPr>
              <a:t>への連絡</a:t>
            </a:r>
            <a:r>
              <a:rPr lang="en-US" altLang="ja-JP" sz="3200" b="1" dirty="0">
                <a:solidFill>
                  <a:schemeClr val="accent5">
                    <a:lumMod val="75000"/>
                  </a:schemeClr>
                </a:solidFill>
              </a:rPr>
              <a:t>1</a:t>
            </a:r>
            <a:endParaRPr kumimoji="1" lang="ja-JP" altLang="en-US" sz="3200"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D1CA05A2-55AB-2D80-87BE-E5678ACCFA24}"/>
              </a:ext>
            </a:extLst>
          </p:cNvPr>
          <p:cNvSpPr/>
          <p:nvPr/>
        </p:nvSpPr>
        <p:spPr>
          <a:xfrm>
            <a:off x="1622495" y="2365409"/>
            <a:ext cx="5099715" cy="568156"/>
          </a:xfrm>
          <a:prstGeom prst="roundRect">
            <a:avLst/>
          </a:prstGeom>
          <a:solidFill>
            <a:srgbClr val="C5D3FF"/>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t>PPC</a:t>
            </a:r>
            <a:r>
              <a:rPr lang="ja-JP" altLang="en-US" sz="1400" dirty="0"/>
              <a:t>への個人情報の委託元である事業所の連名報告の必要性を認知→→→意思確認の準備</a:t>
            </a:r>
            <a:endParaRPr lang="en-US" altLang="ja-JP" sz="1400" dirty="0"/>
          </a:p>
        </p:txBody>
      </p:sp>
      <p:pic>
        <p:nvPicPr>
          <p:cNvPr id="6" name="図 5">
            <a:extLst>
              <a:ext uri="{FF2B5EF4-FFF2-40B4-BE49-F238E27FC236}">
                <a16:creationId xmlns:a16="http://schemas.microsoft.com/office/drawing/2014/main" id="{7542FD7B-C89C-01F0-7DAA-8030B8C2F235}"/>
              </a:ext>
            </a:extLst>
          </p:cNvPr>
          <p:cNvPicPr>
            <a:picLocks noChangeAspect="1"/>
          </p:cNvPicPr>
          <p:nvPr/>
        </p:nvPicPr>
        <p:blipFill>
          <a:blip r:embed="rId2"/>
          <a:stretch>
            <a:fillRect/>
          </a:stretch>
        </p:blipFill>
        <p:spPr>
          <a:xfrm>
            <a:off x="6847459" y="831752"/>
            <a:ext cx="3160182" cy="4622362"/>
          </a:xfrm>
          <a:prstGeom prst="rect">
            <a:avLst/>
          </a:prstGeom>
          <a:ln>
            <a:solidFill>
              <a:schemeClr val="tx1"/>
            </a:solidFill>
          </a:ln>
        </p:spPr>
      </p:pic>
      <p:pic>
        <p:nvPicPr>
          <p:cNvPr id="9" name="図 8">
            <a:extLst>
              <a:ext uri="{FF2B5EF4-FFF2-40B4-BE49-F238E27FC236}">
                <a16:creationId xmlns:a16="http://schemas.microsoft.com/office/drawing/2014/main" id="{67113D33-7BE1-BD32-CB92-C2FFAD9DD85D}"/>
              </a:ext>
            </a:extLst>
          </p:cNvPr>
          <p:cNvPicPr>
            <a:picLocks noChangeAspect="1"/>
          </p:cNvPicPr>
          <p:nvPr/>
        </p:nvPicPr>
        <p:blipFill>
          <a:blip r:embed="rId3"/>
          <a:stretch>
            <a:fillRect/>
          </a:stretch>
        </p:blipFill>
        <p:spPr>
          <a:xfrm>
            <a:off x="7790710" y="1117459"/>
            <a:ext cx="3404790" cy="500924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634E8EDF-2000-A8A3-9036-5A1C1D4E2B07}"/>
              </a:ext>
            </a:extLst>
          </p:cNvPr>
          <p:cNvSpPr/>
          <p:nvPr/>
        </p:nvSpPr>
        <p:spPr>
          <a:xfrm>
            <a:off x="1589443" y="3990538"/>
            <a:ext cx="5099715" cy="568156"/>
          </a:xfrm>
          <a:prstGeom prst="roundRect">
            <a:avLst/>
          </a:prstGeom>
          <a:solidFill>
            <a:srgbClr val="C5D3FF"/>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連名報告の準備</a:t>
            </a:r>
            <a:endParaRPr lang="en-US" altLang="ja-JP" sz="1400" dirty="0"/>
          </a:p>
          <a:p>
            <a:r>
              <a:rPr lang="ja-JP" altLang="en-US" sz="1400" dirty="0"/>
              <a:t>・進捗システムから事業所名一覧を出力しリスト化</a:t>
            </a:r>
            <a:endParaRPr lang="en-US" altLang="ja-JP" sz="1400" dirty="0"/>
          </a:p>
        </p:txBody>
      </p:sp>
      <p:sp>
        <p:nvSpPr>
          <p:cNvPr id="7" name="テキスト ボックス 6">
            <a:extLst>
              <a:ext uri="{FF2B5EF4-FFF2-40B4-BE49-F238E27FC236}">
                <a16:creationId xmlns:a16="http://schemas.microsoft.com/office/drawing/2014/main" id="{AAC575E5-D873-5A8B-B0B7-5E5C5B1EF49E}"/>
              </a:ext>
            </a:extLst>
          </p:cNvPr>
          <p:cNvSpPr txBox="1"/>
          <p:nvPr/>
        </p:nvSpPr>
        <p:spPr>
          <a:xfrm>
            <a:off x="1180284" y="4926370"/>
            <a:ext cx="5195549" cy="1200329"/>
          </a:xfrm>
          <a:prstGeom prst="rect">
            <a:avLst/>
          </a:prstGeom>
          <a:noFill/>
          <a:ln>
            <a:solidFill>
              <a:srgbClr val="0070C0"/>
            </a:solidFill>
            <a:prstDash val="sysDash"/>
          </a:ln>
        </p:spPr>
        <p:txBody>
          <a:bodyPr wrap="square" rtlCol="0">
            <a:spAutoFit/>
          </a:bodyPr>
          <a:lstStyle/>
          <a:p>
            <a:r>
              <a:rPr kumimoji="1" lang="ja-JP" altLang="en-US" sz="1400" b="1" dirty="0">
                <a:solidFill>
                  <a:srgbClr val="8B257F"/>
                </a:solidFill>
              </a:rPr>
              <a:t>お客様の反応</a:t>
            </a:r>
            <a:endParaRPr kumimoji="1" lang="en-US" altLang="ja-JP" sz="1400" b="1" dirty="0">
              <a:solidFill>
                <a:srgbClr val="8B257F"/>
              </a:solidFill>
            </a:endParaRPr>
          </a:p>
          <a:p>
            <a:r>
              <a:rPr kumimoji="1" lang="ja-JP" altLang="en-US" sz="1400" dirty="0"/>
              <a:t>お電話で話す折にお詫びと説明補足をすると、大変ですねと温かく受け答え下さる事業所様が多く、気持ちが救われました。その中で、叱咤下さる事業所様もあり、身が引き締まり仕事の重みを実感しました。</a:t>
            </a:r>
            <a:endParaRPr kumimoji="1" lang="en-US" altLang="ja-JP" sz="1400" dirty="0"/>
          </a:p>
        </p:txBody>
      </p:sp>
      <p:sp>
        <p:nvSpPr>
          <p:cNvPr id="4" name="スライド番号プレースホルダー 3">
            <a:extLst>
              <a:ext uri="{FF2B5EF4-FFF2-40B4-BE49-F238E27FC236}">
                <a16:creationId xmlns:a16="http://schemas.microsoft.com/office/drawing/2014/main" id="{8EF20325-368F-88F6-69A4-EE0CB27E262B}"/>
              </a:ext>
            </a:extLst>
          </p:cNvPr>
          <p:cNvSpPr>
            <a:spLocks noGrp="1"/>
          </p:cNvSpPr>
          <p:nvPr>
            <p:ph type="sldNum" sz="quarter" idx="12"/>
          </p:nvPr>
        </p:nvSpPr>
        <p:spPr/>
        <p:txBody>
          <a:bodyPr/>
          <a:lstStyle/>
          <a:p>
            <a:fld id="{69F5DD99-791E-45C5-9A78-556DA3400D72}" type="slidenum">
              <a:rPr kumimoji="1" lang="ja-JP" altLang="en-US" smtClean="0"/>
              <a:t>10</a:t>
            </a:fld>
            <a:endParaRPr kumimoji="1" lang="ja-JP" altLang="en-US"/>
          </a:p>
        </p:txBody>
      </p:sp>
    </p:spTree>
    <p:extLst>
      <p:ext uri="{BB962C8B-B14F-4D97-AF65-F5344CB8AC3E}">
        <p14:creationId xmlns:p14="http://schemas.microsoft.com/office/powerpoint/2010/main" val="216759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79407" y="1436915"/>
            <a:ext cx="9916275" cy="4280839"/>
          </a:xfrm>
        </p:spPr>
        <p:txBody>
          <a:bodyPr>
            <a:normAutofit fontScale="62500" lnSpcReduction="20000"/>
          </a:bodyPr>
          <a:lstStyle/>
          <a:p>
            <a:pPr marL="0" indent="0">
              <a:buNone/>
            </a:pPr>
            <a:r>
              <a:rPr lang="en-US" altLang="ja-JP" sz="3400" b="1" dirty="0">
                <a:latin typeface="+mn-ea"/>
              </a:rPr>
              <a:t>-</a:t>
            </a:r>
            <a:r>
              <a:rPr lang="ja-JP" altLang="en-US" sz="2900" b="1" dirty="0">
                <a:latin typeface="+mn-ea"/>
              </a:rPr>
              <a:t>漏えいの可能性について説明</a:t>
            </a:r>
            <a:endParaRPr lang="en-US" altLang="ja-JP" sz="2900" b="1" dirty="0">
              <a:latin typeface="+mn-ea"/>
            </a:endParaRPr>
          </a:p>
          <a:p>
            <a:r>
              <a:rPr kumimoji="1" lang="en-US" altLang="ja-JP" sz="2600" dirty="0">
                <a:solidFill>
                  <a:schemeClr val="tx1"/>
                </a:solidFill>
                <a:latin typeface="+mn-ea"/>
              </a:rPr>
              <a:t>7/5</a:t>
            </a:r>
            <a:r>
              <a:rPr kumimoji="1" lang="ja-JP" altLang="en-US" sz="2600" dirty="0">
                <a:solidFill>
                  <a:schemeClr val="tx1"/>
                </a:solidFill>
                <a:latin typeface="+mn-ea"/>
              </a:rPr>
              <a:t>  第４報　稼働再開と状況報告及び </a:t>
            </a:r>
            <a:endParaRPr kumimoji="1" lang="en-US" altLang="ja-JP" sz="2600" dirty="0">
              <a:solidFill>
                <a:schemeClr val="tx1"/>
              </a:solidFill>
              <a:latin typeface="+mn-ea"/>
            </a:endParaRPr>
          </a:p>
          <a:p>
            <a:pPr marL="0" indent="0">
              <a:buNone/>
            </a:pPr>
            <a:r>
              <a:rPr kumimoji="1" lang="ja-JP" altLang="en-US" sz="2600" dirty="0">
                <a:solidFill>
                  <a:schemeClr val="tx1"/>
                </a:solidFill>
                <a:latin typeface="+mn-ea"/>
              </a:rPr>
              <a:t>　　　　　　　意思確認継続、従業員様への周知文例</a:t>
            </a:r>
            <a:endParaRPr kumimoji="1" lang="en-US" altLang="ja-JP" sz="2600" dirty="0">
              <a:solidFill>
                <a:schemeClr val="tx1"/>
              </a:solidFill>
              <a:latin typeface="+mn-ea"/>
            </a:endParaRPr>
          </a:p>
          <a:p>
            <a:endParaRPr kumimoji="1" lang="en-US" altLang="ja-JP" sz="2600" dirty="0">
              <a:solidFill>
                <a:schemeClr val="tx1"/>
              </a:solidFill>
              <a:latin typeface="+mn-ea"/>
            </a:endParaRPr>
          </a:p>
          <a:p>
            <a:endParaRPr kumimoji="1" lang="en-US" altLang="ja-JP" sz="2600" dirty="0">
              <a:solidFill>
                <a:schemeClr val="tx1"/>
              </a:solidFill>
              <a:latin typeface="+mn-ea"/>
            </a:endParaRPr>
          </a:p>
          <a:p>
            <a:endParaRPr kumimoji="1" lang="en-US" altLang="ja-JP" sz="2600" dirty="0">
              <a:solidFill>
                <a:schemeClr val="tx1"/>
              </a:solidFill>
              <a:latin typeface="+mn-ea"/>
            </a:endParaRPr>
          </a:p>
          <a:p>
            <a:r>
              <a:rPr kumimoji="1" lang="en-US" altLang="ja-JP" sz="2600" dirty="0">
                <a:solidFill>
                  <a:schemeClr val="tx1"/>
                </a:solidFill>
                <a:latin typeface="+mn-ea"/>
              </a:rPr>
              <a:t>7/24</a:t>
            </a:r>
            <a:r>
              <a:rPr kumimoji="1" lang="ja-JP" altLang="en-US" sz="2600" dirty="0">
                <a:solidFill>
                  <a:schemeClr val="tx1"/>
                </a:solidFill>
                <a:latin typeface="+mn-ea"/>
              </a:rPr>
              <a:t>第５報　調査結果</a:t>
            </a:r>
            <a:endParaRPr kumimoji="1" lang="en-US" altLang="ja-JP" sz="2600" dirty="0">
              <a:solidFill>
                <a:schemeClr val="tx1"/>
              </a:solidFill>
              <a:latin typeface="+mn-ea"/>
            </a:endParaRPr>
          </a:p>
          <a:p>
            <a:endParaRPr kumimoji="1" lang="en-US" altLang="ja-JP" sz="2600" dirty="0">
              <a:solidFill>
                <a:schemeClr val="tx1"/>
              </a:solidFill>
              <a:latin typeface="+mn-ea"/>
            </a:endParaRPr>
          </a:p>
          <a:p>
            <a:endParaRPr kumimoji="1" lang="en-US" altLang="ja-JP" sz="2600" dirty="0">
              <a:solidFill>
                <a:schemeClr val="tx1"/>
              </a:solidFill>
              <a:latin typeface="+mn-ea"/>
            </a:endParaRPr>
          </a:p>
          <a:p>
            <a:r>
              <a:rPr kumimoji="1" lang="en-US" altLang="ja-JP" sz="2600" dirty="0">
                <a:solidFill>
                  <a:schemeClr val="tx1"/>
                </a:solidFill>
                <a:latin typeface="+mn-ea"/>
              </a:rPr>
              <a:t>8/4</a:t>
            </a:r>
            <a:r>
              <a:rPr kumimoji="1" lang="ja-JP" altLang="en-US" sz="2600" dirty="0">
                <a:solidFill>
                  <a:schemeClr val="tx1"/>
                </a:solidFill>
                <a:latin typeface="+mn-ea"/>
              </a:rPr>
              <a:t>  第６報　</a:t>
            </a:r>
            <a:r>
              <a:rPr kumimoji="1" lang="en-US" altLang="ja-JP" sz="2600" dirty="0">
                <a:solidFill>
                  <a:schemeClr val="tx1"/>
                </a:solidFill>
                <a:latin typeface="+mn-ea"/>
              </a:rPr>
              <a:t>PPC</a:t>
            </a:r>
            <a:r>
              <a:rPr kumimoji="1" lang="ja-JP" altLang="en-US" sz="2600" dirty="0">
                <a:solidFill>
                  <a:schemeClr val="tx1"/>
                </a:solidFill>
                <a:latin typeface="+mn-ea"/>
              </a:rPr>
              <a:t>報告と実施済対策と仕掛中対策</a:t>
            </a:r>
            <a:endParaRPr kumimoji="1" lang="en-US" altLang="ja-JP" sz="2600" dirty="0">
              <a:solidFill>
                <a:schemeClr val="tx1"/>
              </a:solidFill>
              <a:latin typeface="+mn-ea"/>
            </a:endParaRPr>
          </a:p>
          <a:p>
            <a:pPr marL="0" indent="0">
              <a:buNone/>
            </a:pPr>
            <a:r>
              <a:rPr kumimoji="1" lang="ja-JP" altLang="en-US" sz="2600" dirty="0">
                <a:solidFill>
                  <a:schemeClr val="tx1"/>
                </a:solidFill>
                <a:latin typeface="+mn-ea"/>
              </a:rPr>
              <a:t>　　　　　　　 相談窓口案内</a:t>
            </a:r>
            <a:endParaRPr kumimoji="1" lang="en-US" altLang="ja-JP" sz="2600" dirty="0">
              <a:solidFill>
                <a:schemeClr val="tx1"/>
              </a:solidFill>
              <a:latin typeface="+mn-ea"/>
            </a:endParaRPr>
          </a:p>
          <a:p>
            <a:r>
              <a:rPr kumimoji="1" lang="ja-JP" altLang="en-US" sz="2600" dirty="0">
                <a:solidFill>
                  <a:schemeClr val="bg1"/>
                </a:solidFill>
                <a:latin typeface="+mn-ea"/>
              </a:rPr>
              <a:t>・</a:t>
            </a:r>
            <a:endParaRPr kumimoji="1" lang="en-US" altLang="ja-JP" sz="2600" dirty="0">
              <a:solidFill>
                <a:schemeClr val="bg1"/>
              </a:solidFill>
              <a:latin typeface="+mn-ea"/>
            </a:endParaRPr>
          </a:p>
          <a:p>
            <a:r>
              <a:rPr kumimoji="1" lang="ja-JP" altLang="en-US" sz="2600" dirty="0">
                <a:solidFill>
                  <a:schemeClr val="bg1"/>
                </a:solidFill>
                <a:latin typeface="+mn-ea"/>
              </a:rPr>
              <a:t>・</a:t>
            </a:r>
            <a:endParaRPr kumimoji="1" lang="en-US" altLang="ja-JP" sz="2600" dirty="0">
              <a:solidFill>
                <a:schemeClr val="bg1"/>
              </a:solidFill>
              <a:latin typeface="+mn-ea"/>
            </a:endParaRPr>
          </a:p>
          <a:p>
            <a:r>
              <a:rPr kumimoji="1" lang="ja-JP" altLang="en-US" sz="2600" dirty="0">
                <a:solidFill>
                  <a:schemeClr val="bg1"/>
                </a:solidFill>
                <a:latin typeface="+mn-ea"/>
              </a:rPr>
              <a:t>・</a:t>
            </a:r>
            <a:endParaRPr kumimoji="1" lang="en-US" altLang="ja-JP" sz="2600" dirty="0">
              <a:solidFill>
                <a:schemeClr val="bg1"/>
              </a:solidFill>
              <a:latin typeface="+mn-ea"/>
            </a:endParaRPr>
          </a:p>
          <a:p>
            <a:pPr marL="0" indent="0">
              <a:buNone/>
            </a:pPr>
            <a:endParaRPr kumimoji="1" lang="en-US" altLang="ja-JP" sz="2600" dirty="0">
              <a:solidFill>
                <a:schemeClr val="tx1"/>
              </a:solidFill>
              <a:latin typeface="+mn-ea"/>
            </a:endParaRPr>
          </a:p>
          <a:p>
            <a:pPr marL="0" indent="0">
              <a:buNone/>
            </a:pPr>
            <a:endParaRPr lang="en-US" altLang="ja-JP" sz="1600" dirty="0">
              <a:latin typeface="+mn-ea"/>
            </a:endParaRPr>
          </a:p>
          <a:p>
            <a:pPr marL="0" indent="0">
              <a:buNone/>
            </a:pPr>
            <a:endParaRPr lang="en-US" altLang="ja-JP" sz="1600" dirty="0">
              <a:latin typeface="+mn-ea"/>
            </a:endParaRPr>
          </a:p>
          <a:p>
            <a:pPr marL="0" indent="0">
              <a:buNone/>
            </a:pPr>
            <a:endParaRPr lang="en-US" altLang="ja-JP" sz="2000" dirty="0">
              <a:latin typeface="+mn-ea"/>
            </a:endParaRPr>
          </a:p>
          <a:p>
            <a:pPr marL="0" indent="0">
              <a:buNone/>
            </a:pPr>
            <a:endParaRPr kumimoji="1" lang="en-US" altLang="ja-JP" dirty="0"/>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b="1" dirty="0">
                <a:solidFill>
                  <a:srgbClr val="7030A0"/>
                </a:solidFill>
              </a:rPr>
              <a:t>7-2.</a:t>
            </a:r>
            <a:r>
              <a:rPr kumimoji="1" lang="en-US" altLang="ja-JP" sz="3200" b="1" dirty="0">
                <a:solidFill>
                  <a:srgbClr val="7030A0"/>
                </a:solidFill>
              </a:rPr>
              <a:t> </a:t>
            </a:r>
            <a:r>
              <a:rPr kumimoji="1" lang="ja-JP" altLang="en-US" sz="3200" b="1" dirty="0">
                <a:solidFill>
                  <a:srgbClr val="7030A0"/>
                </a:solidFill>
              </a:rPr>
              <a:t>業務</a:t>
            </a:r>
            <a:r>
              <a:rPr lang="ja-JP" altLang="en-US" sz="3200" b="1" dirty="0">
                <a:solidFill>
                  <a:srgbClr val="7030A0"/>
                </a:solidFill>
              </a:rPr>
              <a:t>委託元への連絡</a:t>
            </a:r>
            <a:r>
              <a:rPr lang="en-US" altLang="ja-JP" sz="3200" b="1" dirty="0">
                <a:solidFill>
                  <a:srgbClr val="7030A0"/>
                </a:solidFill>
              </a:rPr>
              <a:t>2</a:t>
            </a:r>
            <a:endParaRPr kumimoji="1" lang="ja-JP" altLang="en-US" sz="3200" b="1" dirty="0">
              <a:solidFill>
                <a:srgbClr val="7030A0"/>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D1CA05A2-55AB-2D80-87BE-E5678ACCFA24}"/>
              </a:ext>
            </a:extLst>
          </p:cNvPr>
          <p:cNvSpPr/>
          <p:nvPr/>
        </p:nvSpPr>
        <p:spPr>
          <a:xfrm>
            <a:off x="2622800" y="3566272"/>
            <a:ext cx="3804765" cy="347425"/>
          </a:xfrm>
          <a:prstGeom prst="roundRect">
            <a:avLst/>
          </a:prstGeom>
          <a:solidFill>
            <a:srgbClr val="C5D3FF"/>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システム会社からの調査結果添付</a:t>
            </a:r>
            <a:endParaRPr lang="en-US" altLang="ja-JP" sz="1400" dirty="0"/>
          </a:p>
        </p:txBody>
      </p:sp>
      <p:sp>
        <p:nvSpPr>
          <p:cNvPr id="10" name="四角形: 角を丸くする 9">
            <a:extLst>
              <a:ext uri="{FF2B5EF4-FFF2-40B4-BE49-F238E27FC236}">
                <a16:creationId xmlns:a16="http://schemas.microsoft.com/office/drawing/2014/main" id="{634E8EDF-2000-A8A3-9036-5A1C1D4E2B07}"/>
              </a:ext>
            </a:extLst>
          </p:cNvPr>
          <p:cNvSpPr/>
          <p:nvPr/>
        </p:nvSpPr>
        <p:spPr>
          <a:xfrm>
            <a:off x="2622800" y="2561013"/>
            <a:ext cx="3804765" cy="568156"/>
          </a:xfrm>
          <a:prstGeom prst="roundRect">
            <a:avLst/>
          </a:prstGeom>
          <a:solidFill>
            <a:srgbClr val="C5D3FF"/>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周知文：情報漏洩の可能性、事象説明、　</a:t>
            </a:r>
            <a:endParaRPr lang="en-US" altLang="ja-JP" sz="1400" dirty="0"/>
          </a:p>
          <a:p>
            <a:r>
              <a:rPr lang="ja-JP" altLang="en-US" sz="1400" dirty="0"/>
              <a:t>　　　　個人情報の問合せ等の二次被害注意</a:t>
            </a:r>
            <a:endParaRPr lang="en-US" altLang="ja-JP" sz="1400" dirty="0"/>
          </a:p>
        </p:txBody>
      </p:sp>
      <p:pic>
        <p:nvPicPr>
          <p:cNvPr id="17" name="図 16">
            <a:extLst>
              <a:ext uri="{FF2B5EF4-FFF2-40B4-BE49-F238E27FC236}">
                <a16:creationId xmlns:a16="http://schemas.microsoft.com/office/drawing/2014/main" id="{241B8612-DC2D-7913-B4A1-402BAC01DF7A}"/>
              </a:ext>
            </a:extLst>
          </p:cNvPr>
          <p:cNvPicPr>
            <a:picLocks noChangeAspect="1"/>
          </p:cNvPicPr>
          <p:nvPr/>
        </p:nvPicPr>
        <p:blipFill>
          <a:blip r:embed="rId2"/>
          <a:stretch>
            <a:fillRect/>
          </a:stretch>
        </p:blipFill>
        <p:spPr>
          <a:xfrm>
            <a:off x="6643241" y="1363861"/>
            <a:ext cx="3600979" cy="4752248"/>
          </a:xfrm>
          <a:prstGeom prst="rect">
            <a:avLst/>
          </a:prstGeom>
          <a:ln>
            <a:solidFill>
              <a:schemeClr val="tx1"/>
            </a:solidFill>
          </a:ln>
        </p:spPr>
      </p:pic>
      <p:pic>
        <p:nvPicPr>
          <p:cNvPr id="11" name="図 10">
            <a:extLst>
              <a:ext uri="{FF2B5EF4-FFF2-40B4-BE49-F238E27FC236}">
                <a16:creationId xmlns:a16="http://schemas.microsoft.com/office/drawing/2014/main" id="{24C2560D-26F4-CF99-22F0-4BA229100AFE}"/>
              </a:ext>
            </a:extLst>
          </p:cNvPr>
          <p:cNvPicPr>
            <a:picLocks noChangeAspect="1"/>
          </p:cNvPicPr>
          <p:nvPr/>
        </p:nvPicPr>
        <p:blipFill>
          <a:blip r:embed="rId3"/>
          <a:stretch>
            <a:fillRect/>
          </a:stretch>
        </p:blipFill>
        <p:spPr>
          <a:xfrm>
            <a:off x="7862361" y="894951"/>
            <a:ext cx="3275763" cy="4101591"/>
          </a:xfrm>
          <a:prstGeom prst="rect">
            <a:avLst/>
          </a:prstGeom>
          <a:ln>
            <a:solidFill>
              <a:schemeClr val="tx1"/>
            </a:solidFill>
          </a:ln>
        </p:spPr>
      </p:pic>
      <p:sp>
        <p:nvSpPr>
          <p:cNvPr id="4" name="テキスト ボックス 3">
            <a:extLst>
              <a:ext uri="{FF2B5EF4-FFF2-40B4-BE49-F238E27FC236}">
                <a16:creationId xmlns:a16="http://schemas.microsoft.com/office/drawing/2014/main" id="{EA4D8347-907A-A173-9D35-7FBF4068C387}"/>
              </a:ext>
            </a:extLst>
          </p:cNvPr>
          <p:cNvSpPr txBox="1"/>
          <p:nvPr/>
        </p:nvSpPr>
        <p:spPr>
          <a:xfrm>
            <a:off x="1095946" y="4982198"/>
            <a:ext cx="5289548" cy="954107"/>
          </a:xfrm>
          <a:prstGeom prst="rect">
            <a:avLst/>
          </a:prstGeom>
          <a:noFill/>
          <a:ln>
            <a:solidFill>
              <a:srgbClr val="0070C0"/>
            </a:solidFill>
            <a:prstDash val="sysDash"/>
          </a:ln>
        </p:spPr>
        <p:txBody>
          <a:bodyPr wrap="square" rtlCol="0">
            <a:spAutoFit/>
          </a:bodyPr>
          <a:lstStyle/>
          <a:p>
            <a:r>
              <a:rPr kumimoji="1" lang="ja-JP" altLang="en-US" sz="1400" b="1" dirty="0">
                <a:solidFill>
                  <a:srgbClr val="8B257F"/>
                </a:solidFill>
              </a:rPr>
              <a:t>被害の原因</a:t>
            </a:r>
            <a:endParaRPr kumimoji="1" lang="en-US" altLang="ja-JP" sz="1400" b="1" dirty="0">
              <a:solidFill>
                <a:srgbClr val="8B257F"/>
              </a:solidFill>
            </a:endParaRPr>
          </a:p>
          <a:p>
            <a:r>
              <a:rPr kumimoji="1" lang="ja-JP" altLang="en-US" sz="1400" dirty="0"/>
              <a:t>不正アクセスによる</a:t>
            </a:r>
            <a:endParaRPr kumimoji="1" lang="en-US" altLang="ja-JP" sz="1400" dirty="0"/>
          </a:p>
          <a:p>
            <a:r>
              <a:rPr kumimoji="1" lang="ja-JP" altLang="en-US" sz="1400" b="1" dirty="0">
                <a:solidFill>
                  <a:srgbClr val="8B257F"/>
                </a:solidFill>
              </a:rPr>
              <a:t>漏えいの有無・結果報告</a:t>
            </a:r>
            <a:endParaRPr kumimoji="1" lang="en-US" altLang="ja-JP" sz="1400" b="1" dirty="0">
              <a:solidFill>
                <a:srgbClr val="8B257F"/>
              </a:solidFill>
            </a:endParaRPr>
          </a:p>
          <a:p>
            <a:r>
              <a:rPr kumimoji="1" lang="ja-JP" altLang="en-US" sz="1400" dirty="0"/>
              <a:t>漏えいの事実は認められなかったとの報告を受けました。</a:t>
            </a:r>
            <a:endParaRPr kumimoji="1" lang="en-US" altLang="ja-JP" sz="1400" dirty="0"/>
          </a:p>
        </p:txBody>
      </p:sp>
      <p:sp>
        <p:nvSpPr>
          <p:cNvPr id="6" name="スライド番号プレースホルダー 5">
            <a:extLst>
              <a:ext uri="{FF2B5EF4-FFF2-40B4-BE49-F238E27FC236}">
                <a16:creationId xmlns:a16="http://schemas.microsoft.com/office/drawing/2014/main" id="{ED6D35BA-7527-2459-D247-1BFE49B5206F}"/>
              </a:ext>
            </a:extLst>
          </p:cNvPr>
          <p:cNvSpPr>
            <a:spLocks noGrp="1"/>
          </p:cNvSpPr>
          <p:nvPr>
            <p:ph type="sldNum" sz="quarter" idx="12"/>
          </p:nvPr>
        </p:nvSpPr>
        <p:spPr/>
        <p:txBody>
          <a:bodyPr/>
          <a:lstStyle/>
          <a:p>
            <a:fld id="{69F5DD99-791E-45C5-9A78-556DA3400D72}" type="slidenum">
              <a:rPr kumimoji="1" lang="ja-JP" altLang="en-US" smtClean="0"/>
              <a:t>11</a:t>
            </a:fld>
            <a:endParaRPr kumimoji="1" lang="ja-JP" altLang="en-US"/>
          </a:p>
        </p:txBody>
      </p:sp>
    </p:spTree>
    <p:extLst>
      <p:ext uri="{BB962C8B-B14F-4D97-AF65-F5344CB8AC3E}">
        <p14:creationId xmlns:p14="http://schemas.microsoft.com/office/powerpoint/2010/main" val="317564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35339" y="2552033"/>
            <a:ext cx="7228159" cy="3720637"/>
          </a:xfrm>
        </p:spPr>
        <p:txBody>
          <a:bodyPr>
            <a:normAutofit fontScale="92500" lnSpcReduction="20000"/>
          </a:bodyPr>
          <a:lstStyle/>
          <a:p>
            <a:pPr marL="0" indent="0">
              <a:buNone/>
            </a:pPr>
            <a:endParaRPr lang="en-US" altLang="ja-JP" sz="1800" dirty="0">
              <a:latin typeface="+mn-ea"/>
            </a:endParaRPr>
          </a:p>
          <a:p>
            <a:pPr marL="0" indent="0">
              <a:buNone/>
            </a:pPr>
            <a:endParaRPr lang="en-US" altLang="ja-JP" sz="1800" dirty="0">
              <a:latin typeface="+mn-ea"/>
            </a:endParaRPr>
          </a:p>
          <a:p>
            <a:pPr marL="0" indent="0">
              <a:buNone/>
            </a:pPr>
            <a:endParaRPr lang="en-US" altLang="ja-JP" sz="1800" dirty="0">
              <a:latin typeface="+mn-ea"/>
            </a:endParaRPr>
          </a:p>
          <a:p>
            <a:pPr marL="0" indent="0">
              <a:buNone/>
            </a:pPr>
            <a:r>
              <a:rPr lang="ja-JP" altLang="en-US" sz="1800" b="1" dirty="0">
                <a:latin typeface="+mn-ea"/>
              </a:rPr>
              <a:t>〇ハードとソフトを新しく保つ</a:t>
            </a:r>
            <a:endParaRPr lang="en-US" altLang="ja-JP" sz="1800" b="1" dirty="0">
              <a:latin typeface="+mn-ea"/>
            </a:endParaRPr>
          </a:p>
          <a:p>
            <a:pPr marL="0" indent="0">
              <a:buNone/>
            </a:pPr>
            <a:r>
              <a:rPr lang="ja-JP" altLang="en-US" sz="1800" b="1" dirty="0">
                <a:latin typeface="+mn-ea"/>
              </a:rPr>
              <a:t>〇働く人の意識更新</a:t>
            </a:r>
            <a:endParaRPr lang="en-US" altLang="ja-JP" sz="1800" b="1" dirty="0">
              <a:latin typeface="+mn-ea"/>
            </a:endParaRPr>
          </a:p>
          <a:p>
            <a:pPr marL="0" indent="0">
              <a:buNone/>
            </a:pPr>
            <a:r>
              <a:rPr lang="ja-JP" altLang="en-US" sz="1800" b="1" dirty="0">
                <a:latin typeface="+mn-ea"/>
              </a:rPr>
              <a:t>　</a:t>
            </a:r>
            <a:r>
              <a:rPr lang="ja-JP" altLang="en-US" sz="2600" b="1" dirty="0">
                <a:solidFill>
                  <a:srgbClr val="FF0000"/>
                </a:solidFill>
                <a:latin typeface="+mn-ea"/>
              </a:rPr>
              <a:t>異変に気づいたら、抱え込まずに</a:t>
            </a:r>
            <a:endParaRPr lang="en-US" altLang="ja-JP" sz="2600" b="1" dirty="0">
              <a:solidFill>
                <a:srgbClr val="FF0000"/>
              </a:solidFill>
              <a:latin typeface="+mn-ea"/>
            </a:endParaRPr>
          </a:p>
          <a:p>
            <a:pPr marL="0" indent="0">
              <a:buNone/>
            </a:pPr>
            <a:r>
              <a:rPr lang="ja-JP" altLang="en-US" sz="2600" b="1" dirty="0">
                <a:solidFill>
                  <a:srgbClr val="FF0000"/>
                </a:solidFill>
                <a:latin typeface="+mn-ea"/>
              </a:rPr>
              <a:t>　みんなで声を掛け合いましょう！！</a:t>
            </a:r>
            <a:endParaRPr lang="en-US" altLang="ja-JP" sz="2600" b="1" dirty="0">
              <a:solidFill>
                <a:srgbClr val="FF0000"/>
              </a:solidFill>
              <a:latin typeface="+mn-ea"/>
            </a:endParaRPr>
          </a:p>
          <a:p>
            <a:pPr marL="0" indent="0">
              <a:buNone/>
            </a:pPr>
            <a:r>
              <a:rPr lang="ja-JP" altLang="en-US" sz="1800" b="1" dirty="0">
                <a:latin typeface="+mn-ea"/>
              </a:rPr>
              <a:t>　声を聞いたら、皆で協力！</a:t>
            </a:r>
            <a:endParaRPr lang="en-US" altLang="ja-JP" sz="1800" b="1" dirty="0">
              <a:latin typeface="+mn-ea"/>
            </a:endParaRPr>
          </a:p>
          <a:p>
            <a:pPr marL="0" indent="0">
              <a:buNone/>
            </a:pPr>
            <a:r>
              <a:rPr lang="ja-JP" altLang="en-US" sz="1800" dirty="0">
                <a:latin typeface="+mn-ea"/>
              </a:rPr>
              <a:t>　</a:t>
            </a:r>
            <a:endParaRPr lang="en-US" altLang="ja-JP" sz="1800" dirty="0">
              <a:latin typeface="+mn-ea"/>
            </a:endParaRPr>
          </a:p>
          <a:p>
            <a:pPr marL="0" indent="0">
              <a:buNone/>
            </a:pPr>
            <a:endParaRPr lang="en-US" altLang="ja-JP" sz="1800" dirty="0">
              <a:latin typeface="+mn-ea"/>
            </a:endParaRPr>
          </a:p>
          <a:p>
            <a:pPr marL="0" indent="0">
              <a:buNone/>
            </a:pPr>
            <a:r>
              <a:rPr lang="ja-JP" altLang="en-US" sz="2000" dirty="0">
                <a:latin typeface="+mn-ea"/>
              </a:rPr>
              <a:t>安全衛生推進活動に連携させ</a:t>
            </a:r>
            <a:endParaRPr lang="en-US" altLang="ja-JP" sz="2000" dirty="0">
              <a:latin typeface="+mn-ea"/>
            </a:endParaRPr>
          </a:p>
          <a:p>
            <a:pPr marL="0" indent="0">
              <a:buNone/>
            </a:pPr>
            <a:endParaRPr lang="en-US" altLang="ja-JP" sz="2000" dirty="0">
              <a:latin typeface="+mn-ea"/>
            </a:endParaRPr>
          </a:p>
          <a:p>
            <a:pPr marL="0" indent="0">
              <a:buNone/>
            </a:pPr>
            <a:endParaRPr kumimoji="1" lang="en-US" altLang="ja-JP" dirty="0"/>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b="1" dirty="0">
                <a:solidFill>
                  <a:schemeClr val="accent5">
                    <a:lumMod val="75000"/>
                  </a:schemeClr>
                </a:solidFill>
              </a:rPr>
              <a:t>8.</a:t>
            </a:r>
            <a:r>
              <a:rPr lang="ja-JP" altLang="en-US" sz="3200" b="1" dirty="0">
                <a:solidFill>
                  <a:schemeClr val="accent5">
                    <a:lumMod val="75000"/>
                  </a:schemeClr>
                </a:solidFill>
              </a:rPr>
              <a:t> 備えを継続する</a:t>
            </a:r>
            <a:endParaRPr kumimoji="1" lang="ja-JP" altLang="en-US" sz="3200" b="1"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D1CA05A2-55AB-2D80-87BE-E5678ACCFA24}"/>
              </a:ext>
            </a:extLst>
          </p:cNvPr>
          <p:cNvSpPr/>
          <p:nvPr/>
        </p:nvSpPr>
        <p:spPr>
          <a:xfrm>
            <a:off x="6687238" y="990600"/>
            <a:ext cx="4435207" cy="4267199"/>
          </a:xfrm>
          <a:prstGeom prst="roundRect">
            <a:avLst/>
          </a:prstGeom>
          <a:solidFill>
            <a:srgbClr val="FFFFCC"/>
          </a:solidFill>
          <a:ln>
            <a:solidFill>
              <a:srgbClr val="FFCA53"/>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　　　　　</a:t>
            </a:r>
            <a:r>
              <a:rPr lang="en-US" altLang="ja-JP" dirty="0"/>
              <a:t>〔</a:t>
            </a:r>
            <a:r>
              <a:rPr lang="ja-JP" altLang="en-US" dirty="0"/>
              <a:t>継続中</a:t>
            </a:r>
            <a:r>
              <a:rPr lang="en-US" altLang="ja-JP" dirty="0"/>
              <a:t>〕</a:t>
            </a:r>
          </a:p>
          <a:p>
            <a:endParaRPr lang="en-US" altLang="ja-JP" dirty="0"/>
          </a:p>
          <a:p>
            <a:r>
              <a:rPr lang="ja-JP" altLang="en-US" dirty="0"/>
              <a:t>〇外付ハードディスクへの</a:t>
            </a:r>
            <a:r>
              <a:rPr lang="en-US" altLang="ja-JP" dirty="0"/>
              <a:t>back</a:t>
            </a:r>
            <a:r>
              <a:rPr lang="ja-JP" altLang="en-US" dirty="0"/>
              <a:t> </a:t>
            </a:r>
            <a:r>
              <a:rPr lang="en-US" altLang="ja-JP" dirty="0"/>
              <a:t>up</a:t>
            </a:r>
          </a:p>
          <a:p>
            <a:endParaRPr lang="en-US" altLang="ja-JP" dirty="0"/>
          </a:p>
          <a:p>
            <a:r>
              <a:rPr lang="ja-JP" altLang="en-US" dirty="0"/>
              <a:t>〇夜間、休日のサーバ停止</a:t>
            </a:r>
            <a:endParaRPr lang="en-US" altLang="ja-JP" dirty="0"/>
          </a:p>
          <a:p>
            <a:endParaRPr lang="en-US" altLang="ja-JP" dirty="0"/>
          </a:p>
          <a:p>
            <a:r>
              <a:rPr lang="ja-JP" altLang="en-US" dirty="0"/>
              <a:t>〇データ整理整頓</a:t>
            </a:r>
            <a:endParaRPr lang="en-US" altLang="ja-JP" dirty="0"/>
          </a:p>
          <a:p>
            <a:endParaRPr lang="en-US" altLang="ja-JP" dirty="0"/>
          </a:p>
          <a:p>
            <a:r>
              <a:rPr lang="ja-JP" altLang="en-US" dirty="0"/>
              <a:t>〇全員参加の安全活動</a:t>
            </a:r>
            <a:endParaRPr lang="en-US" altLang="ja-JP" dirty="0"/>
          </a:p>
          <a:p>
            <a:r>
              <a:rPr lang="ja-JP" altLang="en-US" dirty="0"/>
              <a:t>　　 外部研修、</a:t>
            </a:r>
            <a:r>
              <a:rPr lang="en-US" altLang="ja-JP" dirty="0"/>
              <a:t>PPC</a:t>
            </a:r>
            <a:r>
              <a:rPr lang="ja-JP" altLang="en-US" dirty="0"/>
              <a:t>動画等  内部研修</a:t>
            </a:r>
            <a:endParaRPr lang="en-US" altLang="ja-JP" dirty="0"/>
          </a:p>
          <a:p>
            <a:r>
              <a:rPr lang="ja-JP" altLang="en-US" dirty="0"/>
              <a:t>　　 情報管理規程改訂</a:t>
            </a:r>
            <a:endParaRPr lang="en-US" altLang="ja-JP" dirty="0"/>
          </a:p>
          <a:p>
            <a:endParaRPr lang="en-US" altLang="ja-JP" dirty="0"/>
          </a:p>
          <a:p>
            <a:r>
              <a:rPr lang="ja-JP" altLang="en-US" dirty="0"/>
              <a:t>〇ウィルスに感染した時の対処周知</a:t>
            </a:r>
            <a:endParaRPr lang="en-US" altLang="ja-JP" dirty="0"/>
          </a:p>
          <a:p>
            <a:r>
              <a:rPr lang="ja-JP" altLang="en-US" dirty="0"/>
              <a:t>　　声かけ電源</a:t>
            </a:r>
            <a:r>
              <a:rPr lang="en-US" altLang="ja-JP" dirty="0"/>
              <a:t>off</a:t>
            </a:r>
            <a:r>
              <a:rPr lang="ja-JP" altLang="en-US" dirty="0"/>
              <a:t>、業者へ連絡</a:t>
            </a:r>
            <a:endParaRPr lang="en-US" altLang="ja-JP" dirty="0"/>
          </a:p>
        </p:txBody>
      </p:sp>
      <p:sp>
        <p:nvSpPr>
          <p:cNvPr id="6" name="四角形: 角を丸くする 5">
            <a:extLst>
              <a:ext uri="{FF2B5EF4-FFF2-40B4-BE49-F238E27FC236}">
                <a16:creationId xmlns:a16="http://schemas.microsoft.com/office/drawing/2014/main" id="{944E7A27-5167-38F0-1D00-1B8BBAFFDE2F}"/>
              </a:ext>
            </a:extLst>
          </p:cNvPr>
          <p:cNvSpPr/>
          <p:nvPr/>
        </p:nvSpPr>
        <p:spPr>
          <a:xfrm>
            <a:off x="796074" y="2530262"/>
            <a:ext cx="5659809" cy="756049"/>
          </a:xfrm>
          <a:prstGeom prst="roundRect">
            <a:avLst/>
          </a:prstGeom>
          <a:ln>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solidFill>
                  <a:schemeClr val="accent5">
                    <a:lumMod val="75000"/>
                  </a:schemeClr>
                </a:solidFill>
              </a:rPr>
              <a:t>必要な備え</a:t>
            </a:r>
            <a:endParaRPr lang="en-US" altLang="ja-JP" sz="2000" b="1" dirty="0">
              <a:solidFill>
                <a:schemeClr val="accent5">
                  <a:lumMod val="75000"/>
                </a:schemeClr>
              </a:solidFill>
            </a:endParaRPr>
          </a:p>
          <a:p>
            <a:pPr algn="ctr"/>
            <a:r>
              <a:rPr lang="ja-JP" altLang="en-US" sz="2000" b="1" dirty="0">
                <a:solidFill>
                  <a:schemeClr val="tx1"/>
                </a:solidFill>
              </a:rPr>
              <a:t>セキュリティ対策の継続と見直しのサイクル</a:t>
            </a:r>
            <a:endParaRPr kumimoji="1" lang="en-US" altLang="ja-JP" sz="2000" dirty="0">
              <a:solidFill>
                <a:schemeClr val="tx1"/>
              </a:solidFill>
            </a:endParaRPr>
          </a:p>
        </p:txBody>
      </p:sp>
      <p:sp>
        <p:nvSpPr>
          <p:cNvPr id="14" name="テキスト ボックス 13">
            <a:extLst>
              <a:ext uri="{FF2B5EF4-FFF2-40B4-BE49-F238E27FC236}">
                <a16:creationId xmlns:a16="http://schemas.microsoft.com/office/drawing/2014/main" id="{593260F1-6604-B6EB-92DA-B970F67553B4}"/>
              </a:ext>
            </a:extLst>
          </p:cNvPr>
          <p:cNvSpPr txBox="1"/>
          <p:nvPr/>
        </p:nvSpPr>
        <p:spPr>
          <a:xfrm>
            <a:off x="935339" y="1436915"/>
            <a:ext cx="4859533" cy="923330"/>
          </a:xfrm>
          <a:prstGeom prst="rect">
            <a:avLst/>
          </a:prstGeom>
          <a:noFill/>
          <a:ln>
            <a:solidFill>
              <a:schemeClr val="tx1"/>
            </a:solidFill>
            <a:prstDash val="sysDash"/>
          </a:ln>
        </p:spPr>
        <p:txBody>
          <a:bodyPr wrap="square" rtlCol="0">
            <a:spAutoFit/>
          </a:bodyPr>
          <a:lstStyle/>
          <a:p>
            <a:r>
              <a:rPr kumimoji="1" lang="ja-JP" altLang="en-US" dirty="0"/>
              <a:t>システム復旧のその後</a:t>
            </a:r>
            <a:endParaRPr kumimoji="1" lang="en-US" altLang="ja-JP" dirty="0"/>
          </a:p>
          <a:p>
            <a:r>
              <a:rPr kumimoji="1" lang="ja-JP" altLang="en-US" dirty="0"/>
              <a:t>・システム入力業務に追われました。</a:t>
            </a:r>
            <a:endParaRPr kumimoji="1" lang="en-US" altLang="ja-JP" dirty="0"/>
          </a:p>
          <a:p>
            <a:r>
              <a:rPr kumimoji="1" lang="ja-JP" altLang="en-US" dirty="0"/>
              <a:t>　約１ヶ月の遅れを取り戻すのは至難でした。</a:t>
            </a:r>
          </a:p>
        </p:txBody>
      </p:sp>
      <p:sp>
        <p:nvSpPr>
          <p:cNvPr id="4" name="四角形: 角を丸くする 3">
            <a:extLst>
              <a:ext uri="{FF2B5EF4-FFF2-40B4-BE49-F238E27FC236}">
                <a16:creationId xmlns:a16="http://schemas.microsoft.com/office/drawing/2014/main" id="{8EBF5898-EB0B-7AE1-B692-CD4A25FCE41C}"/>
              </a:ext>
            </a:extLst>
          </p:cNvPr>
          <p:cNvSpPr/>
          <p:nvPr/>
        </p:nvSpPr>
        <p:spPr>
          <a:xfrm>
            <a:off x="4362680" y="5452672"/>
            <a:ext cx="6759765" cy="521097"/>
          </a:xfrm>
          <a:prstGeom prst="roundRect">
            <a:avLst/>
          </a:prstGeom>
          <a:ln>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accent2">
                    <a:lumMod val="50000"/>
                  </a:schemeClr>
                </a:solidFill>
              </a:rPr>
              <a:t>安全で快適な作業環境の形成に努めていきます</a:t>
            </a:r>
            <a:endParaRPr kumimoji="1" lang="en-US" altLang="ja-JP" sz="2400" dirty="0">
              <a:solidFill>
                <a:schemeClr val="accent2">
                  <a:lumMod val="50000"/>
                </a:schemeClr>
              </a:solidFill>
            </a:endParaRPr>
          </a:p>
        </p:txBody>
      </p:sp>
      <p:pic>
        <p:nvPicPr>
          <p:cNvPr id="16" name="グラフィックス 15" descr="花と葉のアーチ">
            <a:extLst>
              <a:ext uri="{FF2B5EF4-FFF2-40B4-BE49-F238E27FC236}">
                <a16:creationId xmlns:a16="http://schemas.microsoft.com/office/drawing/2014/main" id="{76E03E49-E0D5-1704-27CA-7713E758E6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0550" y="5175150"/>
            <a:ext cx="1176663" cy="1176663"/>
          </a:xfrm>
          <a:prstGeom prst="rect">
            <a:avLst/>
          </a:prstGeom>
        </p:spPr>
      </p:pic>
      <p:sp>
        <p:nvSpPr>
          <p:cNvPr id="7" name="スライド番号プレースホルダー 6">
            <a:extLst>
              <a:ext uri="{FF2B5EF4-FFF2-40B4-BE49-F238E27FC236}">
                <a16:creationId xmlns:a16="http://schemas.microsoft.com/office/drawing/2014/main" id="{73E04DC2-DAC6-3859-E1F2-E7B5B69F19A1}"/>
              </a:ext>
            </a:extLst>
          </p:cNvPr>
          <p:cNvSpPr>
            <a:spLocks noGrp="1"/>
          </p:cNvSpPr>
          <p:nvPr>
            <p:ph type="sldNum" sz="quarter" idx="12"/>
          </p:nvPr>
        </p:nvSpPr>
        <p:spPr/>
        <p:txBody>
          <a:bodyPr/>
          <a:lstStyle/>
          <a:p>
            <a:fld id="{69F5DD99-791E-45C5-9A78-556DA3400D72}" type="slidenum">
              <a:rPr kumimoji="1" lang="ja-JP" altLang="en-US" smtClean="0"/>
              <a:t>12</a:t>
            </a:fld>
            <a:endParaRPr kumimoji="1" lang="ja-JP" altLang="en-US"/>
          </a:p>
        </p:txBody>
      </p:sp>
    </p:spTree>
    <p:extLst>
      <p:ext uri="{BB962C8B-B14F-4D97-AF65-F5344CB8AC3E}">
        <p14:creationId xmlns:p14="http://schemas.microsoft.com/office/powerpoint/2010/main" val="18591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79407" y="1468308"/>
            <a:ext cx="7228159" cy="3720637"/>
          </a:xfrm>
        </p:spPr>
        <p:txBody>
          <a:bodyPr>
            <a:normAutofit/>
          </a:bodyPr>
          <a:lstStyle/>
          <a:p>
            <a:pPr marL="0" indent="0">
              <a:buNone/>
            </a:pPr>
            <a:endParaRPr lang="en-US" altLang="ja-JP" sz="2000" dirty="0">
              <a:latin typeface="+mn-ea"/>
            </a:endParaRPr>
          </a:p>
          <a:p>
            <a:pPr marL="0" indent="0">
              <a:buNone/>
            </a:pPr>
            <a:endParaRPr kumimoji="1" lang="en-US" altLang="ja-JP" dirty="0"/>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a:extLst>
              <a:ext uri="{FF2B5EF4-FFF2-40B4-BE49-F238E27FC236}">
                <a16:creationId xmlns:a16="http://schemas.microsoft.com/office/drawing/2014/main" id="{7A7104C2-3E2E-C475-1916-FEA7E7585278}"/>
              </a:ext>
            </a:extLst>
          </p:cNvPr>
          <p:cNvSpPr txBox="1">
            <a:spLocks/>
          </p:cNvSpPr>
          <p:nvPr/>
        </p:nvSpPr>
        <p:spPr>
          <a:xfrm>
            <a:off x="696682" y="1545771"/>
            <a:ext cx="10657118" cy="4631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はじめに</a:t>
            </a:r>
            <a:endParaRPr lang="en-US" altLang="ja-JP" sz="2400" dirty="0"/>
          </a:p>
          <a:p>
            <a:endParaRPr lang="en-US" altLang="ja-JP" dirty="0"/>
          </a:p>
          <a:p>
            <a:endParaRPr lang="en-US" altLang="ja-JP" dirty="0"/>
          </a:p>
          <a:p>
            <a:r>
              <a:rPr lang="en-US" altLang="ja-JP" sz="1800" dirty="0"/>
              <a:t>2023R5</a:t>
            </a:r>
            <a:r>
              <a:rPr lang="ja-JP" altLang="en-US" sz="1800" dirty="0"/>
              <a:t>年６月　弊社利用の業務システムの会社がランサムウェア被害を受けました。</a:t>
            </a:r>
            <a:endParaRPr lang="en-US" altLang="ja-JP" sz="1800" dirty="0"/>
          </a:p>
          <a:p>
            <a:r>
              <a:rPr lang="ja-JP" altLang="en-US" sz="1800" dirty="0"/>
              <a:t>　　～</a:t>
            </a:r>
            <a:endParaRPr lang="en-US" altLang="ja-JP" sz="1800" dirty="0"/>
          </a:p>
          <a:p>
            <a:r>
              <a:rPr lang="ja-JP" altLang="en-US" sz="1800" dirty="0"/>
              <a:t>　　　　７月　電子申請での手続が軌道に乗ってきた中、業務システムが使用できないことは痛手で</a:t>
            </a:r>
            <a:endParaRPr lang="en-US" altLang="ja-JP" sz="1800" dirty="0"/>
          </a:p>
          <a:p>
            <a:r>
              <a:rPr lang="ja-JP" altLang="en-US" sz="1800" dirty="0"/>
              <a:t>　　　　　　　通常業務に加え</a:t>
            </a:r>
            <a:r>
              <a:rPr lang="en-US" altLang="ja-JP" sz="1800" dirty="0"/>
              <a:t>､</a:t>
            </a:r>
            <a:r>
              <a:rPr lang="ja-JP" altLang="en-US" sz="1800" dirty="0"/>
              <a:t>労働保険年度更新</a:t>
            </a:r>
            <a:r>
              <a:rPr lang="en-US" altLang="ja-JP" sz="1800" dirty="0"/>
              <a:t>､</a:t>
            </a:r>
            <a:r>
              <a:rPr lang="ja-JP" altLang="en-US" sz="1800" dirty="0"/>
              <a:t>社会保険算定という繁忙期と重なり</a:t>
            </a:r>
            <a:endParaRPr lang="en-US" altLang="ja-JP" sz="1800" dirty="0"/>
          </a:p>
          <a:p>
            <a:r>
              <a:rPr lang="ja-JP" altLang="en-US" sz="1800" dirty="0"/>
              <a:t>　　　　　　　復旧までの道のりは怒涛の日々でした。</a:t>
            </a:r>
            <a:endParaRPr lang="en-US" altLang="ja-JP" sz="1800" dirty="0"/>
          </a:p>
          <a:p>
            <a:r>
              <a:rPr lang="ja-JP" altLang="en-US" sz="1800" dirty="0"/>
              <a:t>　　　　　　　が</a:t>
            </a:r>
            <a:r>
              <a:rPr lang="en-US" altLang="ja-JP" sz="1800" dirty="0"/>
              <a:t>､</a:t>
            </a:r>
            <a:r>
              <a:rPr lang="ja-JP" altLang="en-US" sz="1800" dirty="0"/>
              <a:t>多くのサポートに支えられたこと</a:t>
            </a:r>
            <a:r>
              <a:rPr lang="en-US" altLang="ja-JP" sz="1800" dirty="0"/>
              <a:t>､</a:t>
            </a:r>
            <a:r>
              <a:rPr lang="ja-JP" altLang="en-US" sz="1800" dirty="0"/>
              <a:t>自身の対応の不備も事例として説明することで</a:t>
            </a:r>
            <a:endParaRPr lang="en-US" altLang="ja-JP" sz="1800" dirty="0"/>
          </a:p>
          <a:p>
            <a:r>
              <a:rPr lang="ja-JP" altLang="en-US" sz="1800" dirty="0"/>
              <a:t>　　　　　　　今後の対策に役立てて頂ければ幸いです。</a:t>
            </a:r>
            <a:endParaRPr lang="en-US" altLang="ja-JP" sz="1800" dirty="0"/>
          </a:p>
          <a:p>
            <a:endParaRPr lang="en-US" altLang="ja-JP" sz="1800" dirty="0"/>
          </a:p>
          <a:p>
            <a:pPr marL="0" indent="0">
              <a:buNone/>
            </a:pPr>
            <a:r>
              <a:rPr lang="en-US" altLang="ja-JP" sz="1800" dirty="0"/>
              <a:t>					</a:t>
            </a:r>
            <a:r>
              <a:rPr lang="ja-JP" altLang="en-US" sz="1800" dirty="0"/>
              <a:t>　　自己紹介　</a:t>
            </a:r>
            <a:r>
              <a:rPr lang="en-US" altLang="ja-JP" sz="1800" dirty="0"/>
              <a:t>H12</a:t>
            </a:r>
            <a:r>
              <a:rPr lang="ja-JP" altLang="en-US" sz="1800" dirty="0"/>
              <a:t>年　松下社会保険社労士事務所へ入所</a:t>
            </a:r>
            <a:endParaRPr lang="en-US" altLang="ja-JP" sz="1800" dirty="0"/>
          </a:p>
          <a:p>
            <a:pPr marL="0" indent="0">
              <a:buNone/>
            </a:pPr>
            <a:r>
              <a:rPr lang="ja-JP" altLang="en-US" sz="1800" dirty="0"/>
              <a:t>　　　　　</a:t>
            </a:r>
            <a:r>
              <a:rPr lang="en-US" altLang="ja-JP" sz="1800" dirty="0"/>
              <a:t>					</a:t>
            </a:r>
            <a:r>
              <a:rPr lang="ja-JP" altLang="en-US" sz="1800" dirty="0"/>
              <a:t>　　 </a:t>
            </a:r>
            <a:r>
              <a:rPr lang="en-US" altLang="ja-JP" sz="1800" dirty="0"/>
              <a:t>H28</a:t>
            </a:r>
            <a:r>
              <a:rPr lang="ja-JP" altLang="en-US" sz="1800" dirty="0"/>
              <a:t>年　開　業　松下社会保険労務士事務所</a:t>
            </a:r>
            <a:endParaRPr lang="en-US" altLang="ja-JP" sz="1800" dirty="0"/>
          </a:p>
          <a:p>
            <a:pPr marL="0" indent="0">
              <a:buNone/>
            </a:pPr>
            <a:r>
              <a:rPr lang="ja-JP" altLang="en-US" sz="1800" dirty="0"/>
              <a:t>　　　　　</a:t>
            </a:r>
            <a:r>
              <a:rPr lang="en-US" altLang="ja-JP" sz="1800" dirty="0"/>
              <a:t>					</a:t>
            </a:r>
            <a:r>
              <a:rPr lang="ja-JP" altLang="en-US" sz="1800" dirty="0"/>
              <a:t>　　 </a:t>
            </a:r>
            <a:r>
              <a:rPr lang="en-US" altLang="ja-JP" sz="1800" dirty="0"/>
              <a:t>R7</a:t>
            </a:r>
            <a:r>
              <a:rPr lang="ja-JP" altLang="en-US" sz="1800" dirty="0"/>
              <a:t>年　   法人化　社会保険労務士法人松下事務所 代表</a:t>
            </a:r>
            <a:endParaRPr lang="en-US" altLang="ja-JP" sz="1800" dirty="0"/>
          </a:p>
          <a:p>
            <a:pPr marL="0" indent="0">
              <a:buNone/>
            </a:pPr>
            <a:r>
              <a:rPr lang="ja-JP" altLang="en-US" sz="1800" dirty="0"/>
              <a:t>　　　　　</a:t>
            </a:r>
            <a:r>
              <a:rPr lang="en-US" altLang="ja-JP" sz="1800" dirty="0"/>
              <a:t>					</a:t>
            </a:r>
            <a:r>
              <a:rPr lang="ja-JP" altLang="en-US" sz="1800" dirty="0"/>
              <a:t>　　あさか支部所属</a:t>
            </a:r>
            <a:endParaRPr lang="en-US" altLang="ja-JP" sz="1800" dirty="0"/>
          </a:p>
          <a:p>
            <a:endParaRPr lang="en-US" altLang="ja-JP" sz="1800" dirty="0"/>
          </a:p>
        </p:txBody>
      </p:sp>
      <p:pic>
        <p:nvPicPr>
          <p:cNvPr id="9" name="グラフィックス 8" descr="花の小枝">
            <a:extLst>
              <a:ext uri="{FF2B5EF4-FFF2-40B4-BE49-F238E27FC236}">
                <a16:creationId xmlns:a16="http://schemas.microsoft.com/office/drawing/2014/main" id="{10172398-C849-A384-09CB-1E811AD88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099597" y="872662"/>
            <a:ext cx="1758420" cy="1758420"/>
          </a:xfrm>
          <a:prstGeom prst="rect">
            <a:avLst/>
          </a:prstGeom>
        </p:spPr>
      </p:pic>
      <p:pic>
        <p:nvPicPr>
          <p:cNvPr id="10" name="グラフィックス 9" descr="コンピューター 単色塗りつぶし">
            <a:extLst>
              <a:ext uri="{FF2B5EF4-FFF2-40B4-BE49-F238E27FC236}">
                <a16:creationId xmlns:a16="http://schemas.microsoft.com/office/drawing/2014/main" id="{C6BB68FA-8688-07D7-4703-C91A76B17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8962" y="2194437"/>
            <a:ext cx="623441" cy="623441"/>
          </a:xfrm>
          <a:prstGeom prst="rect">
            <a:avLst/>
          </a:prstGeom>
        </p:spPr>
      </p:pic>
      <p:pic>
        <p:nvPicPr>
          <p:cNvPr id="11" name="グラフィックス 10" descr="小さな生け花">
            <a:extLst>
              <a:ext uri="{FF2B5EF4-FFF2-40B4-BE49-F238E27FC236}">
                <a16:creationId xmlns:a16="http://schemas.microsoft.com/office/drawing/2014/main" id="{F6BE61CA-6274-A66F-C64A-1144B5E154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8017" y="4506686"/>
            <a:ext cx="2490429" cy="2373697"/>
          </a:xfrm>
          <a:prstGeom prst="rect">
            <a:avLst/>
          </a:prstGeom>
        </p:spPr>
      </p:pic>
      <p:sp>
        <p:nvSpPr>
          <p:cNvPr id="12" name="爆発: 14 pt 11">
            <a:extLst>
              <a:ext uri="{FF2B5EF4-FFF2-40B4-BE49-F238E27FC236}">
                <a16:creationId xmlns:a16="http://schemas.microsoft.com/office/drawing/2014/main" id="{D6B42352-20A3-D4A1-37D1-B6AC33CB7620}"/>
              </a:ext>
            </a:extLst>
          </p:cNvPr>
          <p:cNvSpPr/>
          <p:nvPr/>
        </p:nvSpPr>
        <p:spPr>
          <a:xfrm>
            <a:off x="10014333" y="1894901"/>
            <a:ext cx="484742" cy="473726"/>
          </a:xfrm>
          <a:prstGeom prst="irregularSeal2">
            <a:avLst/>
          </a:prstGeom>
          <a:solidFill>
            <a:srgbClr val="E5EF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0A75E5E-A2FD-A298-C2D7-F5A1B6BABC60}"/>
              </a:ext>
            </a:extLst>
          </p:cNvPr>
          <p:cNvSpPr>
            <a:spLocks noGrp="1"/>
          </p:cNvSpPr>
          <p:nvPr>
            <p:ph type="sldNum" sz="quarter" idx="12"/>
          </p:nvPr>
        </p:nvSpPr>
        <p:spPr/>
        <p:txBody>
          <a:bodyPr/>
          <a:lstStyle/>
          <a:p>
            <a:fld id="{69F5DD99-791E-45C5-9A78-556DA3400D72}" type="slidenum">
              <a:rPr kumimoji="1" lang="ja-JP" altLang="en-US" smtClean="0"/>
              <a:t>2</a:t>
            </a:fld>
            <a:endParaRPr kumimoji="1" lang="ja-JP" altLang="en-US"/>
          </a:p>
        </p:txBody>
      </p:sp>
    </p:spTree>
    <p:extLst>
      <p:ext uri="{BB962C8B-B14F-4D97-AF65-F5344CB8AC3E}">
        <p14:creationId xmlns:p14="http://schemas.microsoft.com/office/powerpoint/2010/main" val="39204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0"/>
            <a:ext cx="10515600" cy="886731"/>
          </a:xfrm>
        </p:spPr>
        <p:txBody>
          <a:bodyPr>
            <a:normAutofit/>
          </a:bodyPr>
          <a:lstStyle/>
          <a:p>
            <a:r>
              <a:rPr kumimoji="1" lang="en-US" altLang="ja-JP" sz="3200" dirty="0">
                <a:solidFill>
                  <a:schemeClr val="accent5">
                    <a:lumMod val="75000"/>
                  </a:schemeClr>
                </a:solidFill>
              </a:rPr>
              <a:t>1.</a:t>
            </a:r>
            <a:r>
              <a:rPr kumimoji="1" lang="ja-JP" altLang="en-US" sz="3200" b="1" dirty="0">
                <a:solidFill>
                  <a:schemeClr val="accent5">
                    <a:lumMod val="75000"/>
                  </a:schemeClr>
                </a:solidFill>
              </a:rPr>
              <a:t>何が起こった？　悪夢</a:t>
            </a:r>
            <a:r>
              <a:rPr lang="ja-JP" altLang="en-US" sz="3200" b="1" dirty="0">
                <a:solidFill>
                  <a:schemeClr val="accent5">
                    <a:lumMod val="75000"/>
                  </a:schemeClr>
                </a:solidFill>
              </a:rPr>
              <a:t>は突然訪れました。</a:t>
            </a:r>
            <a:endParaRPr kumimoji="1" lang="ja-JP" altLang="en-US" sz="3200" b="1"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696682" y="1545771"/>
            <a:ext cx="10657118" cy="4631192"/>
          </a:xfrm>
        </p:spPr>
        <p:txBody>
          <a:bodyPr>
            <a:normAutofit fontScale="92500" lnSpcReduction="10000"/>
          </a:bodyPr>
          <a:lstStyle/>
          <a:p>
            <a:pPr marL="0" indent="0">
              <a:buNone/>
            </a:pPr>
            <a:r>
              <a:rPr kumimoji="1" lang="en-US" altLang="ja-JP" sz="2400" dirty="0"/>
              <a:t>2023</a:t>
            </a:r>
            <a:r>
              <a:rPr kumimoji="1" lang="ja-JP" altLang="en-US" sz="2400" dirty="0"/>
              <a:t>年</a:t>
            </a:r>
            <a:r>
              <a:rPr kumimoji="1" lang="en-US" altLang="ja-JP" sz="2400" dirty="0"/>
              <a:t>6/5</a:t>
            </a:r>
            <a:r>
              <a:rPr kumimoji="1" lang="ja-JP" altLang="en-US" sz="2400" dirty="0"/>
              <a:t>いつもの月曜日</a:t>
            </a:r>
            <a:endParaRPr kumimoji="1" lang="en-US" altLang="ja-JP" sz="2400" dirty="0"/>
          </a:p>
          <a:p>
            <a:r>
              <a:rPr lang="ja-JP" altLang="en-US" sz="2400" dirty="0"/>
              <a:t>朝、パソコンで業務システム（社労夢）のアイコンをクリックしたものの</a:t>
            </a:r>
            <a:endParaRPr lang="en-US" altLang="ja-JP" sz="2400" dirty="0"/>
          </a:p>
          <a:p>
            <a:pPr marL="0" indent="0">
              <a:buNone/>
            </a:pPr>
            <a:r>
              <a:rPr lang="ja-JP" altLang="en-US" sz="2400" dirty="0"/>
              <a:t>　立ち上がらず、</a:t>
            </a:r>
            <a:endParaRPr lang="en-US" altLang="ja-JP" sz="2400" dirty="0"/>
          </a:p>
          <a:p>
            <a:pPr marL="0" indent="0">
              <a:buNone/>
            </a:pPr>
            <a:r>
              <a:rPr lang="ja-JP" altLang="en-US" sz="2400" dirty="0"/>
              <a:t>　システム会社サポートセンターに電話するも、状況と復旧の目処は不明・・・</a:t>
            </a:r>
            <a:endParaRPr lang="en-US" altLang="ja-JP" sz="2400" dirty="0"/>
          </a:p>
          <a:p>
            <a:pPr marL="0" indent="0">
              <a:buNone/>
            </a:pPr>
            <a:r>
              <a:rPr lang="ja-JP" altLang="en-US" sz="2400" dirty="0"/>
              <a:t>　　 </a:t>
            </a:r>
            <a:r>
              <a:rPr lang="ja-JP" altLang="en-US" sz="900" b="1" dirty="0"/>
              <a:t>・</a:t>
            </a:r>
            <a:endParaRPr lang="en-US" altLang="ja-JP" sz="900" b="1" dirty="0"/>
          </a:p>
          <a:p>
            <a:pPr marL="0" indent="0">
              <a:buNone/>
            </a:pPr>
            <a:r>
              <a:rPr lang="ja-JP" altLang="en-US" sz="900" b="1" dirty="0"/>
              <a:t>　　　　　　・</a:t>
            </a:r>
            <a:endParaRPr lang="en-US" altLang="ja-JP" sz="900" b="1" dirty="0"/>
          </a:p>
          <a:p>
            <a:pPr marL="0" indent="0">
              <a:buNone/>
            </a:pPr>
            <a:r>
              <a:rPr lang="ja-JP" altLang="en-US" sz="900" b="1" dirty="0"/>
              <a:t>　　　　　　・</a:t>
            </a:r>
            <a:endParaRPr lang="en-US" altLang="ja-JP" sz="900" b="1" dirty="0"/>
          </a:p>
          <a:p>
            <a:r>
              <a:rPr lang="en-US" altLang="ja-JP" sz="2000" dirty="0"/>
              <a:t>13:50</a:t>
            </a:r>
            <a:r>
              <a:rPr lang="ja-JP" altLang="en-US" sz="2000" dirty="0"/>
              <a:t>　システム会社より、メールにて接続障害と受。</a:t>
            </a:r>
            <a:endParaRPr lang="en-US" altLang="ja-JP" sz="2000" dirty="0"/>
          </a:p>
          <a:p>
            <a:r>
              <a:rPr lang="en-US" altLang="ja-JP" sz="2000" dirty="0"/>
              <a:t>19:45</a:t>
            </a:r>
            <a:r>
              <a:rPr lang="ja-JP" altLang="en-US" sz="2000" dirty="0"/>
              <a:t>　　　　　</a:t>
            </a:r>
            <a:r>
              <a:rPr lang="en-US" altLang="ja-JP" sz="2000" dirty="0"/>
              <a:t>〃</a:t>
            </a:r>
            <a:r>
              <a:rPr lang="ja-JP" altLang="en-US" sz="2000" dirty="0"/>
              <a:t>　　　　不正アクセスによる接続障害報告受</a:t>
            </a:r>
            <a:endParaRPr lang="en-US" altLang="ja-JP" sz="2000" dirty="0"/>
          </a:p>
          <a:p>
            <a:pPr marL="0" indent="0">
              <a:buNone/>
            </a:pPr>
            <a:r>
              <a:rPr lang="en-US" altLang="ja-JP" sz="2000" dirty="0">
                <a:latin typeface="+mn-ea"/>
              </a:rPr>
              <a:t>6/6</a:t>
            </a:r>
            <a:r>
              <a:rPr lang="ja-JP" altLang="en-US" sz="2000" dirty="0">
                <a:latin typeface="+mn-ea"/>
              </a:rPr>
              <a:t>火　　　　　  </a:t>
            </a:r>
            <a:r>
              <a:rPr lang="en-US" altLang="ja-JP" sz="2000" dirty="0"/>
              <a:t> 〃 </a:t>
            </a:r>
            <a:r>
              <a:rPr lang="ja-JP" altLang="en-US" sz="2000" dirty="0">
                <a:latin typeface="+mn-ea"/>
              </a:rPr>
              <a:t>　　　  ランサムウェア感染被害報告受　</a:t>
            </a:r>
            <a:endParaRPr lang="en-US" altLang="ja-JP" sz="2000" dirty="0">
              <a:latin typeface="+mn-ea"/>
            </a:endParaRPr>
          </a:p>
          <a:p>
            <a:pPr marL="0" indent="0">
              <a:buNone/>
            </a:pPr>
            <a:r>
              <a:rPr lang="en-US" altLang="ja-JP" sz="2000" dirty="0">
                <a:latin typeface="+mn-ea"/>
              </a:rPr>
              <a:t>6/8</a:t>
            </a:r>
            <a:r>
              <a:rPr lang="ja-JP" altLang="en-US" sz="2000" dirty="0">
                <a:latin typeface="+mn-ea"/>
              </a:rPr>
              <a:t>木　システム会社が個人情報保護委員会へ報告</a:t>
            </a:r>
            <a:endParaRPr lang="en-US" altLang="ja-JP" sz="2000" dirty="0">
              <a:latin typeface="+mn-ea"/>
            </a:endParaRPr>
          </a:p>
          <a:p>
            <a:pPr marL="0" indent="0">
              <a:buNone/>
            </a:pPr>
            <a:r>
              <a:rPr lang="en-US" altLang="ja-JP" sz="2000" dirty="0">
                <a:latin typeface="+mn-ea"/>
              </a:rPr>
              <a:t>6/9</a:t>
            </a:r>
            <a:r>
              <a:rPr lang="ja-JP" altLang="en-US" sz="2000" dirty="0">
                <a:latin typeface="+mn-ea"/>
              </a:rPr>
              <a:t>金　全社連ホームページで、個人情報保護委員会及び顧問先への連絡要と通知有</a:t>
            </a:r>
            <a:endParaRPr lang="en-US" altLang="ja-JP" sz="2000" dirty="0">
              <a:latin typeface="+mn-ea"/>
            </a:endParaRPr>
          </a:p>
          <a:p>
            <a:pPr marL="0" indent="0">
              <a:buNone/>
            </a:pPr>
            <a:r>
              <a:rPr lang="en-US" altLang="ja-JP" sz="2000" dirty="0">
                <a:latin typeface="+mn-ea"/>
              </a:rPr>
              <a:t>6/10</a:t>
            </a:r>
            <a:r>
              <a:rPr lang="ja-JP" altLang="en-US" sz="2000" dirty="0">
                <a:latin typeface="+mn-ea"/>
              </a:rPr>
              <a:t>土  個人情報保護委員会へ報告</a:t>
            </a:r>
            <a:endParaRPr lang="en-US" altLang="ja-JP" sz="2000" dirty="0">
              <a:latin typeface="+mn-ea"/>
            </a:endParaRPr>
          </a:p>
          <a:p>
            <a:endParaRPr kumimoji="1" lang="en-US" altLang="ja-JP" dirty="0"/>
          </a:p>
        </p:txBody>
      </p:sp>
      <p:sp>
        <p:nvSpPr>
          <p:cNvPr id="4" name="四角形: 角を丸くする 3">
            <a:extLst>
              <a:ext uri="{FF2B5EF4-FFF2-40B4-BE49-F238E27FC236}">
                <a16:creationId xmlns:a16="http://schemas.microsoft.com/office/drawing/2014/main" id="{F980AA8A-BFF2-936F-D6C9-A0C272F4F8E2}"/>
              </a:ext>
            </a:extLst>
          </p:cNvPr>
          <p:cNvSpPr/>
          <p:nvPr/>
        </p:nvSpPr>
        <p:spPr>
          <a:xfrm>
            <a:off x="8167441" y="3130762"/>
            <a:ext cx="2829828" cy="1461210"/>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システム会社のメールサーバが不正アクセスされなかった。</a:t>
            </a:r>
            <a:endParaRPr lang="en-US" altLang="ja-JP" dirty="0"/>
          </a:p>
          <a:p>
            <a:r>
              <a:rPr lang="ja-JP" altLang="en-US" dirty="0"/>
              <a:t>→→→メールで情報受信できた。</a:t>
            </a:r>
            <a:endParaRPr lang="en-US" altLang="ja-JP" dirty="0"/>
          </a:p>
        </p:txBody>
      </p:sp>
      <p:sp>
        <p:nvSpPr>
          <p:cNvPr id="6" name="スライド番号プレースホルダー 5">
            <a:extLst>
              <a:ext uri="{FF2B5EF4-FFF2-40B4-BE49-F238E27FC236}">
                <a16:creationId xmlns:a16="http://schemas.microsoft.com/office/drawing/2014/main" id="{16437537-CB43-99FD-B16D-A34FC58C74BE}"/>
              </a:ext>
            </a:extLst>
          </p:cNvPr>
          <p:cNvSpPr>
            <a:spLocks noGrp="1"/>
          </p:cNvSpPr>
          <p:nvPr>
            <p:ph type="sldNum" sz="quarter" idx="12"/>
          </p:nvPr>
        </p:nvSpPr>
        <p:spPr/>
        <p:txBody>
          <a:bodyPr/>
          <a:lstStyle/>
          <a:p>
            <a:fld id="{69F5DD99-791E-45C5-9A78-556DA3400D72}" type="slidenum">
              <a:rPr kumimoji="1" lang="ja-JP" altLang="en-US" smtClean="0"/>
              <a:t>3</a:t>
            </a:fld>
            <a:endParaRPr kumimoji="1" lang="ja-JP" altLang="en-US"/>
          </a:p>
        </p:txBody>
      </p:sp>
    </p:spTree>
    <p:extLst>
      <p:ext uri="{BB962C8B-B14F-4D97-AF65-F5344CB8AC3E}">
        <p14:creationId xmlns:p14="http://schemas.microsoft.com/office/powerpoint/2010/main" val="71286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0"/>
            <a:ext cx="10515600" cy="886731"/>
          </a:xfrm>
        </p:spPr>
        <p:txBody>
          <a:bodyPr>
            <a:normAutofit/>
          </a:bodyPr>
          <a:lstStyle/>
          <a:p>
            <a:r>
              <a:rPr kumimoji="1" lang="en-US" altLang="ja-JP" sz="3200" dirty="0">
                <a:solidFill>
                  <a:schemeClr val="accent5">
                    <a:lumMod val="75000"/>
                  </a:schemeClr>
                </a:solidFill>
              </a:rPr>
              <a:t>2-1.</a:t>
            </a:r>
            <a:r>
              <a:rPr kumimoji="1" lang="ja-JP" altLang="en-US" sz="3200" b="1" dirty="0">
                <a:solidFill>
                  <a:schemeClr val="accent5">
                    <a:lumMod val="75000"/>
                  </a:schemeClr>
                </a:solidFill>
              </a:rPr>
              <a:t>事務所の業務</a:t>
            </a: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1235525" y="1630496"/>
            <a:ext cx="9628418" cy="4568464"/>
          </a:xfrm>
        </p:spPr>
        <p:txBody>
          <a:bodyPr/>
          <a:lstStyle/>
          <a:p>
            <a:pPr marL="0" indent="0">
              <a:buNone/>
            </a:pPr>
            <a:r>
              <a:rPr lang="en-US" altLang="ja-JP" sz="2000" dirty="0">
                <a:latin typeface="+mn-ea"/>
              </a:rPr>
              <a:t>6/5</a:t>
            </a:r>
            <a:r>
              <a:rPr lang="ja-JP" altLang="en-US" sz="2000" dirty="0">
                <a:latin typeface="+mn-ea"/>
              </a:rPr>
              <a:t>月　接続障害　 ・・・　その日には復旧するのか？位の低い危機感</a:t>
            </a:r>
            <a:endParaRPr lang="en-US" altLang="ja-JP" sz="2000" dirty="0"/>
          </a:p>
          <a:p>
            <a:pPr marL="0" indent="0">
              <a:buNone/>
            </a:pPr>
            <a:r>
              <a:rPr lang="en-US" altLang="ja-JP" sz="2000" dirty="0">
                <a:latin typeface="+mn-ea"/>
              </a:rPr>
              <a:t>6/6</a:t>
            </a:r>
            <a:r>
              <a:rPr lang="ja-JP" altLang="en-US" sz="2000" dirty="0">
                <a:latin typeface="+mn-ea"/>
              </a:rPr>
              <a:t>火　</a:t>
            </a:r>
            <a:r>
              <a:rPr lang="ja-JP" altLang="en-US" sz="2000" b="1" dirty="0">
                <a:latin typeface="+mn-ea"/>
              </a:rPr>
              <a:t>システム会社が　ランサムウェア感染を公表</a:t>
            </a:r>
            <a:endParaRPr lang="en-US" altLang="ja-JP" sz="2000" b="1" dirty="0">
              <a:latin typeface="+mn-ea"/>
            </a:endParaRPr>
          </a:p>
          <a:p>
            <a:pPr marL="0" indent="0">
              <a:buNone/>
            </a:pPr>
            <a:r>
              <a:rPr lang="ja-JP" altLang="en-US" sz="2000" dirty="0">
                <a:latin typeface="+mn-ea"/>
              </a:rPr>
              <a:t>　　　　　　　　　</a:t>
            </a:r>
            <a:r>
              <a:rPr lang="ja-JP" altLang="en-US" sz="2000" b="1" dirty="0">
                <a:latin typeface="+mn-ea"/>
              </a:rPr>
              <a:t>・・・　システム業務はしばらく無理と認識した</a:t>
            </a:r>
            <a:endParaRPr lang="en-US" altLang="ja-JP" sz="2000" b="1" dirty="0">
              <a:latin typeface="+mn-ea"/>
            </a:endParaRPr>
          </a:p>
          <a:p>
            <a:pPr marL="0" indent="0">
              <a:buNone/>
            </a:pPr>
            <a:r>
              <a:rPr lang="ja-JP" altLang="en-US" sz="1800" dirty="0"/>
              <a:t>　　　　</a:t>
            </a:r>
            <a:r>
              <a:rPr lang="en-US" altLang="ja-JP" sz="1800" dirty="0"/>
              <a:t>			</a:t>
            </a:r>
            <a:r>
              <a:rPr lang="ja-JP" altLang="en-US" sz="1800" dirty="0"/>
              <a:t>□取得喪失等一切の電子申請がストップ</a:t>
            </a:r>
            <a:endParaRPr lang="en-US" altLang="ja-JP" sz="1800" dirty="0"/>
          </a:p>
          <a:p>
            <a:pPr marL="0" indent="0">
              <a:buNone/>
            </a:pPr>
            <a:r>
              <a:rPr lang="ja-JP" altLang="en-US" sz="1800" dirty="0"/>
              <a:t>　　　　　　　　　　　　　</a:t>
            </a:r>
            <a:r>
              <a:rPr lang="en-US" altLang="ja-JP" sz="1800" dirty="0"/>
              <a:t>	</a:t>
            </a:r>
            <a:r>
              <a:rPr lang="ja-JP" altLang="en-US" sz="1800" dirty="0"/>
              <a:t>□給与計算業務がストップ</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kumimoji="1" lang="en-US" altLang="ja-JP" dirty="0"/>
          </a:p>
        </p:txBody>
      </p:sp>
      <p:sp>
        <p:nvSpPr>
          <p:cNvPr id="6" name="四角形: 角を丸くする 5">
            <a:extLst>
              <a:ext uri="{FF2B5EF4-FFF2-40B4-BE49-F238E27FC236}">
                <a16:creationId xmlns:a16="http://schemas.microsoft.com/office/drawing/2014/main" id="{2A2886BB-D746-BDDC-A880-9838F686DF12}"/>
              </a:ext>
            </a:extLst>
          </p:cNvPr>
          <p:cNvSpPr/>
          <p:nvPr/>
        </p:nvSpPr>
        <p:spPr>
          <a:xfrm>
            <a:off x="838198" y="4660727"/>
            <a:ext cx="10118277" cy="1360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rgbClr val="FF0000"/>
                </a:solidFill>
              </a:rPr>
              <a:t>・業務への影響　・セキュリティ対策　・責任と顧問先対応</a:t>
            </a:r>
            <a:endParaRPr kumimoji="1" lang="en-US" altLang="ja-JP" sz="2400" dirty="0">
              <a:solidFill>
                <a:srgbClr val="FF0000"/>
              </a:solidFill>
            </a:endParaRPr>
          </a:p>
        </p:txBody>
      </p:sp>
      <p:sp>
        <p:nvSpPr>
          <p:cNvPr id="7" name="四角形: 角を丸くする 6">
            <a:extLst>
              <a:ext uri="{FF2B5EF4-FFF2-40B4-BE49-F238E27FC236}">
                <a16:creationId xmlns:a16="http://schemas.microsoft.com/office/drawing/2014/main" id="{D4E3733F-7BFC-3D45-1270-06338AE7A6CD}"/>
              </a:ext>
            </a:extLst>
          </p:cNvPr>
          <p:cNvSpPr/>
          <p:nvPr/>
        </p:nvSpPr>
        <p:spPr>
          <a:xfrm>
            <a:off x="4239297" y="4443011"/>
            <a:ext cx="2743200" cy="43542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頭に思い浮かんだのは</a:t>
            </a:r>
          </a:p>
        </p:txBody>
      </p:sp>
      <p:sp>
        <p:nvSpPr>
          <p:cNvPr id="10" name="矢印: 下 9">
            <a:extLst>
              <a:ext uri="{FF2B5EF4-FFF2-40B4-BE49-F238E27FC236}">
                <a16:creationId xmlns:a16="http://schemas.microsoft.com/office/drawing/2014/main" id="{46551213-AE04-E624-3FCA-622D88111F0D}"/>
              </a:ext>
            </a:extLst>
          </p:cNvPr>
          <p:cNvSpPr/>
          <p:nvPr/>
        </p:nvSpPr>
        <p:spPr>
          <a:xfrm>
            <a:off x="5213568" y="3894925"/>
            <a:ext cx="794657" cy="435430"/>
          </a:xfrm>
          <a:prstGeom prst="downArrow">
            <a:avLst>
              <a:gd name="adj1" fmla="val 58219"/>
              <a:gd name="adj2" fmla="val 50000"/>
            </a:avLst>
          </a:prstGeom>
          <a:solidFill>
            <a:srgbClr val="FFCE3C"/>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思考の吹き出し: 雲形 7">
            <a:extLst>
              <a:ext uri="{FF2B5EF4-FFF2-40B4-BE49-F238E27FC236}">
                <a16:creationId xmlns:a16="http://schemas.microsoft.com/office/drawing/2014/main" id="{7FEB37EA-838F-128F-7B0E-D5CBAE056084}"/>
              </a:ext>
            </a:extLst>
          </p:cNvPr>
          <p:cNvSpPr/>
          <p:nvPr/>
        </p:nvSpPr>
        <p:spPr>
          <a:xfrm>
            <a:off x="6982497" y="3712029"/>
            <a:ext cx="4278771" cy="618326"/>
          </a:xfrm>
          <a:prstGeom prst="cloudCallout">
            <a:avLst>
              <a:gd name="adj1" fmla="val -53636"/>
              <a:gd name="adj2" fmla="val 81439"/>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どうやって感染したの？</a:t>
            </a:r>
          </a:p>
        </p:txBody>
      </p:sp>
      <p:sp>
        <p:nvSpPr>
          <p:cNvPr id="9" name="思考の吹き出し: 雲形 8">
            <a:extLst>
              <a:ext uri="{FF2B5EF4-FFF2-40B4-BE49-F238E27FC236}">
                <a16:creationId xmlns:a16="http://schemas.microsoft.com/office/drawing/2014/main" id="{A4584D7B-3609-0190-5B39-71BEDBF9D217}"/>
              </a:ext>
            </a:extLst>
          </p:cNvPr>
          <p:cNvSpPr/>
          <p:nvPr/>
        </p:nvSpPr>
        <p:spPr>
          <a:xfrm>
            <a:off x="930732" y="3642090"/>
            <a:ext cx="3467098" cy="435430"/>
          </a:xfrm>
          <a:prstGeom prst="cloudCallout">
            <a:avLst>
              <a:gd name="adj1" fmla="val 51437"/>
              <a:gd name="adj2" fmla="val 955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情報もれてる？</a:t>
            </a:r>
          </a:p>
        </p:txBody>
      </p:sp>
      <p:sp>
        <p:nvSpPr>
          <p:cNvPr id="4" name="スライド番号プレースホルダー 3">
            <a:extLst>
              <a:ext uri="{FF2B5EF4-FFF2-40B4-BE49-F238E27FC236}">
                <a16:creationId xmlns:a16="http://schemas.microsoft.com/office/drawing/2014/main" id="{5D368361-5303-F02D-C6C4-B066EFE2D303}"/>
              </a:ext>
            </a:extLst>
          </p:cNvPr>
          <p:cNvSpPr>
            <a:spLocks noGrp="1"/>
          </p:cNvSpPr>
          <p:nvPr>
            <p:ph type="sldNum" sz="quarter" idx="12"/>
          </p:nvPr>
        </p:nvSpPr>
        <p:spPr/>
        <p:txBody>
          <a:bodyPr/>
          <a:lstStyle/>
          <a:p>
            <a:fld id="{69F5DD99-791E-45C5-9A78-556DA3400D72}" type="slidenum">
              <a:rPr kumimoji="1" lang="ja-JP" altLang="en-US" smtClean="0"/>
              <a:t>4</a:t>
            </a:fld>
            <a:endParaRPr kumimoji="1" lang="ja-JP" altLang="en-US"/>
          </a:p>
        </p:txBody>
      </p:sp>
    </p:spTree>
    <p:extLst>
      <p:ext uri="{BB962C8B-B14F-4D97-AF65-F5344CB8AC3E}">
        <p14:creationId xmlns:p14="http://schemas.microsoft.com/office/powerpoint/2010/main" val="240138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0"/>
            <a:ext cx="10515600" cy="886731"/>
          </a:xfrm>
        </p:spPr>
        <p:txBody>
          <a:bodyPr>
            <a:normAutofit/>
          </a:bodyPr>
          <a:lstStyle/>
          <a:p>
            <a:r>
              <a:rPr kumimoji="1" lang="en-US" altLang="ja-JP" sz="3200" dirty="0">
                <a:solidFill>
                  <a:schemeClr val="accent5">
                    <a:lumMod val="75000"/>
                  </a:schemeClr>
                </a:solidFill>
              </a:rPr>
              <a:t>2-2.</a:t>
            </a:r>
            <a:r>
              <a:rPr kumimoji="1" lang="ja-JP" altLang="en-US" sz="3200" dirty="0">
                <a:solidFill>
                  <a:schemeClr val="accent5">
                    <a:lumMod val="75000"/>
                  </a:schemeClr>
                </a:solidFill>
              </a:rPr>
              <a:t> </a:t>
            </a:r>
            <a:r>
              <a:rPr kumimoji="1" lang="ja-JP" altLang="en-US" sz="3200" b="1" dirty="0">
                <a:solidFill>
                  <a:schemeClr val="accent5">
                    <a:lumMod val="75000"/>
                  </a:schemeClr>
                </a:solidFill>
              </a:rPr>
              <a:t>システム会社と社労士事務所の立場</a:t>
            </a: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1235525" y="1630496"/>
            <a:ext cx="9628418" cy="4568464"/>
          </a:xfrm>
        </p:spPr>
        <p:txBody>
          <a:bodyPr/>
          <a:lstStyle/>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kumimoji="1" lang="en-US" altLang="ja-JP" dirty="0"/>
          </a:p>
        </p:txBody>
      </p:sp>
      <p:sp>
        <p:nvSpPr>
          <p:cNvPr id="6" name="四角形: 角を丸くする 5">
            <a:extLst>
              <a:ext uri="{FF2B5EF4-FFF2-40B4-BE49-F238E27FC236}">
                <a16:creationId xmlns:a16="http://schemas.microsoft.com/office/drawing/2014/main" id="{2A2886BB-D746-BDDC-A880-9838F686DF12}"/>
              </a:ext>
            </a:extLst>
          </p:cNvPr>
          <p:cNvSpPr/>
          <p:nvPr/>
        </p:nvSpPr>
        <p:spPr>
          <a:xfrm>
            <a:off x="1132504" y="2113337"/>
            <a:ext cx="4031645" cy="687662"/>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rPr>
              <a:t>被害を受けたシステム会社</a:t>
            </a:r>
            <a:endParaRPr kumimoji="1" lang="en-US" altLang="ja-JP" sz="2400" dirty="0">
              <a:solidFill>
                <a:schemeClr val="tx1"/>
              </a:solidFill>
            </a:endParaRPr>
          </a:p>
        </p:txBody>
      </p:sp>
      <p:sp>
        <p:nvSpPr>
          <p:cNvPr id="7" name="四角形: 角を丸くする 6">
            <a:extLst>
              <a:ext uri="{FF2B5EF4-FFF2-40B4-BE49-F238E27FC236}">
                <a16:creationId xmlns:a16="http://schemas.microsoft.com/office/drawing/2014/main" id="{D4E3733F-7BFC-3D45-1270-06338AE7A6CD}"/>
              </a:ext>
            </a:extLst>
          </p:cNvPr>
          <p:cNvSpPr/>
          <p:nvPr/>
        </p:nvSpPr>
        <p:spPr>
          <a:xfrm>
            <a:off x="1142993" y="1416816"/>
            <a:ext cx="2743200" cy="43542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各々の責任の所在</a:t>
            </a:r>
          </a:p>
        </p:txBody>
      </p:sp>
      <p:sp>
        <p:nvSpPr>
          <p:cNvPr id="11" name="爆発: 14 pt 10">
            <a:extLst>
              <a:ext uri="{FF2B5EF4-FFF2-40B4-BE49-F238E27FC236}">
                <a16:creationId xmlns:a16="http://schemas.microsoft.com/office/drawing/2014/main" id="{73999960-D96A-6874-E174-4BD39720BDBC}"/>
              </a:ext>
            </a:extLst>
          </p:cNvPr>
          <p:cNvSpPr/>
          <p:nvPr/>
        </p:nvSpPr>
        <p:spPr>
          <a:xfrm>
            <a:off x="851827" y="2039162"/>
            <a:ext cx="484742" cy="473726"/>
          </a:xfrm>
          <a:prstGeom prst="irregularSeal2">
            <a:avLst/>
          </a:prstGeom>
          <a:solidFill>
            <a:srgbClr val="E5EF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CC3184A-C69A-D52B-B65C-FB4DED4FCBD4}"/>
              </a:ext>
            </a:extLst>
          </p:cNvPr>
          <p:cNvSpPr/>
          <p:nvPr/>
        </p:nvSpPr>
        <p:spPr>
          <a:xfrm>
            <a:off x="9961114" y="2376775"/>
            <a:ext cx="1238418" cy="459573"/>
          </a:xfrm>
          <a:prstGeom prst="roundRect">
            <a:avLst/>
          </a:prstGeom>
          <a:solidFill>
            <a:srgbClr val="B1E8FF"/>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rPr>
              <a:t>お客様</a:t>
            </a:r>
            <a:endParaRPr kumimoji="1" lang="en-US" altLang="ja-JP" sz="2400" dirty="0">
              <a:solidFill>
                <a:schemeClr val="tx1"/>
              </a:solidFill>
            </a:endParaRPr>
          </a:p>
        </p:txBody>
      </p:sp>
      <p:sp>
        <p:nvSpPr>
          <p:cNvPr id="13" name="四角形: 角を丸くする 12">
            <a:extLst>
              <a:ext uri="{FF2B5EF4-FFF2-40B4-BE49-F238E27FC236}">
                <a16:creationId xmlns:a16="http://schemas.microsoft.com/office/drawing/2014/main" id="{308AD8A2-6966-F21F-DAEA-6E865718AA9D}"/>
              </a:ext>
            </a:extLst>
          </p:cNvPr>
          <p:cNvSpPr/>
          <p:nvPr/>
        </p:nvSpPr>
        <p:spPr>
          <a:xfrm>
            <a:off x="9960429" y="1784909"/>
            <a:ext cx="1238418" cy="459573"/>
          </a:xfrm>
          <a:prstGeom prst="roundRect">
            <a:avLst/>
          </a:prstGeom>
          <a:solidFill>
            <a:srgbClr val="B1E8FF"/>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rPr>
              <a:t>お客様</a:t>
            </a:r>
            <a:endParaRPr kumimoji="1" lang="en-US" altLang="ja-JP" sz="2400" dirty="0">
              <a:solidFill>
                <a:schemeClr val="tx1"/>
              </a:solidFill>
            </a:endParaRPr>
          </a:p>
        </p:txBody>
      </p:sp>
      <p:cxnSp>
        <p:nvCxnSpPr>
          <p:cNvPr id="22" name="直線矢印コネクタ 21">
            <a:extLst>
              <a:ext uri="{FF2B5EF4-FFF2-40B4-BE49-F238E27FC236}">
                <a16:creationId xmlns:a16="http://schemas.microsoft.com/office/drawing/2014/main" id="{BDEDF622-9E4F-FAC6-349B-BDF7D1894A90}"/>
              </a:ext>
            </a:extLst>
          </p:cNvPr>
          <p:cNvCxnSpPr>
            <a:cxnSpLocks/>
            <a:stCxn id="13" idx="1"/>
          </p:cNvCxnSpPr>
          <p:nvPr/>
        </p:nvCxnSpPr>
        <p:spPr>
          <a:xfrm flipH="1">
            <a:off x="9489659" y="2014696"/>
            <a:ext cx="470770" cy="314511"/>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568B3F16-E3F4-8BCF-7B34-F484A451626E}"/>
              </a:ext>
            </a:extLst>
          </p:cNvPr>
          <p:cNvCxnSpPr>
            <a:cxnSpLocks/>
            <a:stCxn id="14" idx="1"/>
          </p:cNvCxnSpPr>
          <p:nvPr/>
        </p:nvCxnSpPr>
        <p:spPr>
          <a:xfrm flipH="1">
            <a:off x="9511025" y="2606562"/>
            <a:ext cx="450089" cy="72112"/>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13B85E4F-BFB1-9E01-DE71-1B25F95A5ACC}"/>
              </a:ext>
            </a:extLst>
          </p:cNvPr>
          <p:cNvCxnSpPr>
            <a:cxnSpLocks/>
          </p:cNvCxnSpPr>
          <p:nvPr/>
        </p:nvCxnSpPr>
        <p:spPr>
          <a:xfrm flipH="1" flipV="1">
            <a:off x="5174637" y="2626681"/>
            <a:ext cx="827341" cy="3130"/>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sp>
        <p:nvSpPr>
          <p:cNvPr id="29" name="四角形: 角を丸くする 28">
            <a:extLst>
              <a:ext uri="{FF2B5EF4-FFF2-40B4-BE49-F238E27FC236}">
                <a16:creationId xmlns:a16="http://schemas.microsoft.com/office/drawing/2014/main" id="{21B55D9D-0788-EB0C-B862-3F0F70EB9325}"/>
              </a:ext>
            </a:extLst>
          </p:cNvPr>
          <p:cNvSpPr/>
          <p:nvPr/>
        </p:nvSpPr>
        <p:spPr>
          <a:xfrm>
            <a:off x="8243364" y="2964901"/>
            <a:ext cx="2985409" cy="607170"/>
          </a:xfrm>
          <a:prstGeom prst="roundRect">
            <a:avLst/>
          </a:prstGeom>
          <a:solidFill>
            <a:schemeClr val="accent4">
              <a:lumMod val="20000"/>
              <a:lumOff val="80000"/>
            </a:schemeClr>
          </a:solidFill>
          <a:ln>
            <a:solidFill>
              <a:srgbClr val="009EDE"/>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solidFill>
                  <a:schemeClr val="accent5">
                    <a:lumMod val="50000"/>
                  </a:schemeClr>
                </a:solidFill>
              </a:rPr>
              <a:t>情報を受けている</a:t>
            </a:r>
            <a:endParaRPr kumimoji="1" lang="en-US" altLang="ja-JP" sz="2000" dirty="0">
              <a:solidFill>
                <a:schemeClr val="accent5">
                  <a:lumMod val="50000"/>
                </a:schemeClr>
              </a:solidFill>
            </a:endParaRPr>
          </a:p>
        </p:txBody>
      </p:sp>
      <p:sp>
        <p:nvSpPr>
          <p:cNvPr id="30" name="四角形: 角を丸くする 29">
            <a:extLst>
              <a:ext uri="{FF2B5EF4-FFF2-40B4-BE49-F238E27FC236}">
                <a16:creationId xmlns:a16="http://schemas.microsoft.com/office/drawing/2014/main" id="{5D5A877A-2D9E-EC89-E961-3C3CDCD46EB5}"/>
              </a:ext>
            </a:extLst>
          </p:cNvPr>
          <p:cNvSpPr/>
          <p:nvPr/>
        </p:nvSpPr>
        <p:spPr>
          <a:xfrm>
            <a:off x="3574592" y="2939143"/>
            <a:ext cx="4197707" cy="683723"/>
          </a:xfrm>
          <a:prstGeom prst="roundRect">
            <a:avLst/>
          </a:prstGeom>
          <a:solidFill>
            <a:schemeClr val="accent2">
              <a:lumMod val="20000"/>
              <a:lumOff val="80000"/>
            </a:schemeClr>
          </a:solidFill>
          <a:ln>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solidFill>
                  <a:schemeClr val="accent5">
                    <a:lumMod val="50000"/>
                  </a:schemeClr>
                </a:solidFill>
              </a:rPr>
              <a:t>受けた情報を保管し、</a:t>
            </a:r>
            <a:endParaRPr kumimoji="1" lang="en-US" altLang="ja-JP" sz="2000" dirty="0">
              <a:solidFill>
                <a:schemeClr val="accent5">
                  <a:lumMod val="50000"/>
                </a:schemeClr>
              </a:solidFill>
            </a:endParaRPr>
          </a:p>
          <a:p>
            <a:pPr algn="ctr"/>
            <a:r>
              <a:rPr kumimoji="1" lang="ja-JP" altLang="en-US" sz="2000" dirty="0">
                <a:solidFill>
                  <a:schemeClr val="accent5">
                    <a:lumMod val="50000"/>
                  </a:schemeClr>
                </a:solidFill>
              </a:rPr>
              <a:t>サービスを利用して手続する契約</a:t>
            </a:r>
            <a:endParaRPr kumimoji="1" lang="en-US" altLang="ja-JP" sz="2000" dirty="0">
              <a:solidFill>
                <a:schemeClr val="accent5">
                  <a:lumMod val="50000"/>
                </a:schemeClr>
              </a:solidFill>
            </a:endParaRPr>
          </a:p>
        </p:txBody>
      </p:sp>
      <p:sp>
        <p:nvSpPr>
          <p:cNvPr id="31" name="テキスト ボックス 30">
            <a:extLst>
              <a:ext uri="{FF2B5EF4-FFF2-40B4-BE49-F238E27FC236}">
                <a16:creationId xmlns:a16="http://schemas.microsoft.com/office/drawing/2014/main" id="{1AE31DFC-711A-F320-48A6-5074B2649ED0}"/>
              </a:ext>
            </a:extLst>
          </p:cNvPr>
          <p:cNvSpPr txBox="1"/>
          <p:nvPr/>
        </p:nvSpPr>
        <p:spPr>
          <a:xfrm>
            <a:off x="1142992" y="4201886"/>
            <a:ext cx="4031645" cy="2031325"/>
          </a:xfrm>
          <a:prstGeom prst="rect">
            <a:avLst/>
          </a:prstGeom>
          <a:noFill/>
        </p:spPr>
        <p:txBody>
          <a:bodyPr wrap="square" rtlCol="0">
            <a:spAutoFit/>
          </a:bodyPr>
          <a:lstStyle/>
          <a:p>
            <a:r>
              <a:rPr kumimoji="1" lang="ja-JP" altLang="en-US" b="1" dirty="0"/>
              <a:t>・サービス提供事業者</a:t>
            </a:r>
            <a:r>
              <a:rPr kumimoji="1" lang="ja-JP" altLang="en-US" dirty="0"/>
              <a:t>として</a:t>
            </a:r>
            <a:endParaRPr kumimoji="1" lang="en-US" altLang="ja-JP" dirty="0"/>
          </a:p>
          <a:p>
            <a:r>
              <a:rPr kumimoji="1" lang="ja-JP" altLang="en-US" dirty="0"/>
              <a:t>　警察、個人情報保護委員会に届出</a:t>
            </a:r>
            <a:endParaRPr kumimoji="1" lang="en-US" altLang="ja-JP" dirty="0"/>
          </a:p>
          <a:p>
            <a:r>
              <a:rPr kumimoji="1" lang="ja-JP" altLang="en-US" dirty="0"/>
              <a:t>・フォレンジック調査</a:t>
            </a:r>
            <a:endParaRPr kumimoji="1" lang="en-US" altLang="ja-JP" dirty="0"/>
          </a:p>
          <a:p>
            <a:r>
              <a:rPr kumimoji="1" lang="ja-JP" altLang="en-US" dirty="0"/>
              <a:t>（サイバー攻撃被害の調査、解析）</a:t>
            </a:r>
            <a:endParaRPr kumimoji="1" lang="en-US" altLang="ja-JP" dirty="0"/>
          </a:p>
          <a:p>
            <a:r>
              <a:rPr kumimoji="1" lang="ja-JP" altLang="en-US" dirty="0"/>
              <a:t>・利用事務所への対応及　び　事象</a:t>
            </a:r>
            <a:r>
              <a:rPr kumimoji="1" lang="en-US" altLang="ja-JP" dirty="0"/>
              <a:t>,</a:t>
            </a:r>
          </a:p>
          <a:p>
            <a:r>
              <a:rPr kumimoji="1" lang="ja-JP" altLang="en-US" dirty="0"/>
              <a:t>　情報漏えいの有無説明</a:t>
            </a:r>
            <a:endParaRPr kumimoji="1" lang="en-US" altLang="ja-JP" dirty="0"/>
          </a:p>
          <a:p>
            <a:r>
              <a:rPr kumimoji="1" lang="ja-JP" altLang="en-US" dirty="0"/>
              <a:t>・対策</a:t>
            </a:r>
          </a:p>
        </p:txBody>
      </p:sp>
      <p:sp>
        <p:nvSpPr>
          <p:cNvPr id="4" name="四角形: 角を丸くする 3">
            <a:extLst>
              <a:ext uri="{FF2B5EF4-FFF2-40B4-BE49-F238E27FC236}">
                <a16:creationId xmlns:a16="http://schemas.microsoft.com/office/drawing/2014/main" id="{CCCE39A5-6057-42D6-AD22-9B838D5F1EE0}"/>
              </a:ext>
            </a:extLst>
          </p:cNvPr>
          <p:cNvSpPr/>
          <p:nvPr/>
        </p:nvSpPr>
        <p:spPr>
          <a:xfrm>
            <a:off x="6022952" y="2266190"/>
            <a:ext cx="3467098" cy="687662"/>
          </a:xfrm>
          <a:prstGeom prst="roundRect">
            <a:avLst/>
          </a:prstGeom>
          <a:solidFill>
            <a:schemeClr val="bg1"/>
          </a:solidFill>
          <a:ln w="34925">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8B257F"/>
                </a:solidFill>
              </a:rPr>
              <a:t>社労士事務所</a:t>
            </a:r>
            <a:endParaRPr kumimoji="1" lang="en-US" altLang="ja-JP" sz="2400" b="1" dirty="0">
              <a:solidFill>
                <a:srgbClr val="8B257F"/>
              </a:solidFill>
            </a:endParaRPr>
          </a:p>
        </p:txBody>
      </p:sp>
      <p:sp>
        <p:nvSpPr>
          <p:cNvPr id="33" name="テキスト ボックス 32">
            <a:extLst>
              <a:ext uri="{FF2B5EF4-FFF2-40B4-BE49-F238E27FC236}">
                <a16:creationId xmlns:a16="http://schemas.microsoft.com/office/drawing/2014/main" id="{DD62DAA0-6FE4-AA93-2063-CC32A2D66C41}"/>
              </a:ext>
            </a:extLst>
          </p:cNvPr>
          <p:cNvSpPr txBox="1"/>
          <p:nvPr/>
        </p:nvSpPr>
        <p:spPr>
          <a:xfrm>
            <a:off x="6049734" y="4207765"/>
            <a:ext cx="4280806" cy="1754326"/>
          </a:xfrm>
          <a:prstGeom prst="rect">
            <a:avLst/>
          </a:prstGeom>
          <a:noFill/>
        </p:spPr>
        <p:txBody>
          <a:bodyPr wrap="square" rtlCol="0">
            <a:spAutoFit/>
          </a:bodyPr>
          <a:lstStyle/>
          <a:p>
            <a:r>
              <a:rPr kumimoji="1" lang="ja-JP" altLang="en-US" b="1" dirty="0">
                <a:solidFill>
                  <a:srgbClr val="8B257F"/>
                </a:solidFill>
              </a:rPr>
              <a:t>・個人情報取扱事業者</a:t>
            </a:r>
            <a:r>
              <a:rPr kumimoji="1" lang="ja-JP" altLang="en-US" dirty="0"/>
              <a:t>として</a:t>
            </a:r>
            <a:endParaRPr kumimoji="1" lang="en-US" altLang="ja-JP" dirty="0"/>
          </a:p>
          <a:p>
            <a:r>
              <a:rPr kumimoji="1" lang="ja-JP" altLang="en-US" dirty="0"/>
              <a:t>　個人情報保護委員会に届出</a:t>
            </a:r>
            <a:endParaRPr kumimoji="1" lang="en-US" altLang="ja-JP" dirty="0"/>
          </a:p>
          <a:p>
            <a:r>
              <a:rPr kumimoji="1" lang="ja-JP" altLang="en-US" dirty="0"/>
              <a:t>・お客様への対応　及び</a:t>
            </a:r>
            <a:endParaRPr kumimoji="1" lang="en-US" altLang="ja-JP" dirty="0"/>
          </a:p>
          <a:p>
            <a:r>
              <a:rPr kumimoji="1" lang="ja-JP" altLang="en-US" dirty="0"/>
              <a:t>　システム会社からの報告を受け</a:t>
            </a:r>
            <a:endParaRPr kumimoji="1" lang="en-US" altLang="ja-JP" dirty="0"/>
          </a:p>
          <a:p>
            <a:r>
              <a:rPr kumimoji="1" lang="ja-JP" altLang="en-US" dirty="0"/>
              <a:t>　事象</a:t>
            </a:r>
            <a:r>
              <a:rPr kumimoji="1" lang="en-US" altLang="ja-JP" dirty="0"/>
              <a:t>,</a:t>
            </a:r>
            <a:r>
              <a:rPr kumimoji="1" lang="ja-JP" altLang="en-US" dirty="0"/>
              <a:t>情報漏えい有無の説明</a:t>
            </a:r>
            <a:endParaRPr kumimoji="1" lang="en-US" altLang="ja-JP" dirty="0"/>
          </a:p>
          <a:p>
            <a:r>
              <a:rPr kumimoji="1" lang="ja-JP" altLang="en-US" dirty="0"/>
              <a:t>・対策</a:t>
            </a:r>
          </a:p>
        </p:txBody>
      </p:sp>
      <p:cxnSp>
        <p:nvCxnSpPr>
          <p:cNvPr id="35" name="直線コネクタ 34">
            <a:extLst>
              <a:ext uri="{FF2B5EF4-FFF2-40B4-BE49-F238E27FC236}">
                <a16:creationId xmlns:a16="http://schemas.microsoft.com/office/drawing/2014/main" id="{C2B09460-8E74-CDFB-2279-4532A6AE6C73}"/>
              </a:ext>
            </a:extLst>
          </p:cNvPr>
          <p:cNvCxnSpPr>
            <a:cxnSpLocks/>
          </p:cNvCxnSpPr>
          <p:nvPr/>
        </p:nvCxnSpPr>
        <p:spPr>
          <a:xfrm>
            <a:off x="5610078" y="3975667"/>
            <a:ext cx="0" cy="1986424"/>
          </a:xfrm>
          <a:prstGeom prst="line">
            <a:avLst/>
          </a:prstGeom>
        </p:spPr>
        <p:style>
          <a:lnRef idx="2">
            <a:schemeClr val="accent1"/>
          </a:lnRef>
          <a:fillRef idx="0">
            <a:schemeClr val="accent1"/>
          </a:fillRef>
          <a:effectRef idx="1">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784B0FB1-C518-A4F8-6531-9E787662871C}"/>
              </a:ext>
            </a:extLst>
          </p:cNvPr>
          <p:cNvSpPr>
            <a:spLocks noGrp="1"/>
          </p:cNvSpPr>
          <p:nvPr>
            <p:ph type="sldNum" sz="quarter" idx="12"/>
          </p:nvPr>
        </p:nvSpPr>
        <p:spPr/>
        <p:txBody>
          <a:bodyPr/>
          <a:lstStyle/>
          <a:p>
            <a:fld id="{69F5DD99-791E-45C5-9A78-556DA3400D72}" type="slidenum">
              <a:rPr kumimoji="1" lang="ja-JP" altLang="en-US" smtClean="0"/>
              <a:t>5</a:t>
            </a:fld>
            <a:endParaRPr kumimoji="1" lang="ja-JP" altLang="en-US"/>
          </a:p>
        </p:txBody>
      </p:sp>
    </p:spTree>
    <p:extLst>
      <p:ext uri="{BB962C8B-B14F-4D97-AF65-F5344CB8AC3E}">
        <p14:creationId xmlns:p14="http://schemas.microsoft.com/office/powerpoint/2010/main" val="41292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dirty="0">
                <a:solidFill>
                  <a:schemeClr val="accent5">
                    <a:lumMod val="75000"/>
                  </a:schemeClr>
                </a:solidFill>
              </a:rPr>
              <a:t>3.</a:t>
            </a:r>
            <a:r>
              <a:rPr lang="ja-JP" altLang="en-US" sz="3200" dirty="0">
                <a:solidFill>
                  <a:schemeClr val="accent5">
                    <a:lumMod val="75000"/>
                  </a:schemeClr>
                </a:solidFill>
              </a:rPr>
              <a:t> </a:t>
            </a:r>
            <a:r>
              <a:rPr lang="ja-JP" altLang="en-US" sz="3200" b="1" dirty="0">
                <a:solidFill>
                  <a:schemeClr val="accent5">
                    <a:lumMod val="75000"/>
                  </a:schemeClr>
                </a:solidFill>
              </a:rPr>
              <a:t>対応３本　</a:t>
            </a:r>
            <a:endParaRPr kumimoji="1" lang="ja-JP" altLang="en-US" sz="3200" b="1"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1164770" y="1436914"/>
            <a:ext cx="9209315" cy="4740049"/>
          </a:xfrm>
        </p:spPr>
        <p:txBody>
          <a:bodyPr>
            <a:normAutofit/>
          </a:bodyPr>
          <a:lstStyle/>
          <a:p>
            <a:pPr marL="0" indent="0">
              <a:buNone/>
            </a:pPr>
            <a:r>
              <a:rPr lang="ja-JP" altLang="en-US" sz="2000" dirty="0">
                <a:latin typeface="+mn-ea"/>
              </a:rPr>
              <a:t>　</a:t>
            </a:r>
            <a:endParaRPr lang="en-US" altLang="ja-JP" sz="2000" dirty="0">
              <a:latin typeface="+mn-ea"/>
            </a:endParaRPr>
          </a:p>
          <a:p>
            <a:pPr marL="0" indent="0">
              <a:buNone/>
            </a:pPr>
            <a:endParaRPr lang="en-US" altLang="ja-JP" sz="2000" dirty="0">
              <a:latin typeface="+mn-ea"/>
            </a:endParaRPr>
          </a:p>
          <a:p>
            <a:pPr marL="0" indent="0">
              <a:buNone/>
            </a:pPr>
            <a:r>
              <a:rPr lang="ja-JP" altLang="en-US" sz="2000" dirty="0">
                <a:latin typeface="+mn-ea"/>
              </a:rPr>
              <a:t>　</a:t>
            </a:r>
            <a:endParaRPr lang="en-US" altLang="ja-JP" sz="2000" dirty="0"/>
          </a:p>
          <a:p>
            <a:pPr marL="0" indent="0">
              <a:buNone/>
            </a:pPr>
            <a:endParaRPr lang="en-US" altLang="ja-JP" sz="2000" dirty="0">
              <a:latin typeface="+mn-ea"/>
            </a:endParaRPr>
          </a:p>
          <a:p>
            <a:pPr marL="0" indent="0">
              <a:buNone/>
            </a:pPr>
            <a:endParaRPr kumimoji="1" lang="en-US" altLang="ja-JP" dirty="0"/>
          </a:p>
        </p:txBody>
      </p:sp>
      <p:sp>
        <p:nvSpPr>
          <p:cNvPr id="6" name="四角形: 角を丸くする 5">
            <a:extLst>
              <a:ext uri="{FF2B5EF4-FFF2-40B4-BE49-F238E27FC236}">
                <a16:creationId xmlns:a16="http://schemas.microsoft.com/office/drawing/2014/main" id="{2A2886BB-D746-BDDC-A880-9838F686DF12}"/>
              </a:ext>
            </a:extLst>
          </p:cNvPr>
          <p:cNvSpPr/>
          <p:nvPr/>
        </p:nvSpPr>
        <p:spPr>
          <a:xfrm>
            <a:off x="915316" y="1436913"/>
            <a:ext cx="3385460" cy="463731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a:solidFill>
                  <a:schemeClr val="tx1"/>
                </a:solidFill>
              </a:rPr>
              <a:t>〇電子申請を別方法へ</a:t>
            </a:r>
            <a:endParaRPr kumimoji="1" lang="en-US" altLang="ja-JP" sz="2000" b="1" dirty="0">
              <a:solidFill>
                <a:schemeClr val="tx1"/>
              </a:solidFill>
            </a:endParaRPr>
          </a:p>
          <a:p>
            <a:endParaRPr kumimoji="1" lang="en-US" altLang="ja-JP" sz="2000" b="1" dirty="0">
              <a:solidFill>
                <a:schemeClr val="tx1"/>
              </a:solidFill>
            </a:endParaRPr>
          </a:p>
          <a:p>
            <a:r>
              <a:rPr kumimoji="1" lang="ja-JP" altLang="en-US" sz="2000" b="1" dirty="0">
                <a:solidFill>
                  <a:schemeClr val="tx1"/>
                </a:solidFill>
              </a:rPr>
              <a:t>〇現業務システムの模索</a:t>
            </a:r>
            <a:endParaRPr kumimoji="1" lang="en-US" altLang="ja-JP" sz="2000" b="1" dirty="0">
              <a:solidFill>
                <a:schemeClr val="tx1"/>
              </a:solidFill>
            </a:endParaRPr>
          </a:p>
          <a:p>
            <a:r>
              <a:rPr kumimoji="1" lang="ja-JP" altLang="en-US" dirty="0">
                <a:solidFill>
                  <a:schemeClr val="tx1"/>
                </a:solidFill>
              </a:rPr>
              <a:t>　復旧を待ちながら</a:t>
            </a:r>
            <a:endParaRPr kumimoji="1" lang="en-US" altLang="ja-JP" dirty="0">
              <a:solidFill>
                <a:schemeClr val="tx1"/>
              </a:solidFill>
            </a:endParaRPr>
          </a:p>
          <a:p>
            <a:r>
              <a:rPr kumimoji="1" lang="ja-JP" altLang="en-US" dirty="0">
                <a:solidFill>
                  <a:schemeClr val="tx1"/>
                </a:solidFill>
              </a:rPr>
              <a:t>　代替システム検討</a:t>
            </a:r>
            <a:endParaRPr kumimoji="1" lang="en-US" altLang="ja-JP" dirty="0">
              <a:solidFill>
                <a:schemeClr val="tx1"/>
              </a:solidFill>
            </a:endParaRPr>
          </a:p>
          <a:p>
            <a:endParaRPr kumimoji="1" lang="en-US" altLang="ja-JP" sz="2000" b="1" dirty="0">
              <a:solidFill>
                <a:schemeClr val="tx1"/>
              </a:solidFill>
            </a:endParaRPr>
          </a:p>
          <a:p>
            <a:r>
              <a:rPr kumimoji="1" lang="ja-JP" altLang="en-US" sz="2000" b="1" dirty="0">
                <a:solidFill>
                  <a:schemeClr val="tx1"/>
                </a:solidFill>
              </a:rPr>
              <a:t>〇</a:t>
            </a:r>
            <a:r>
              <a:rPr kumimoji="1" lang="en-US" altLang="ja-JP" sz="2000" b="1" dirty="0">
                <a:solidFill>
                  <a:schemeClr val="tx1"/>
                </a:solidFill>
              </a:rPr>
              <a:t>e-Gov</a:t>
            </a:r>
            <a:r>
              <a:rPr kumimoji="1" lang="ja-JP" altLang="en-US" sz="2000" b="1" dirty="0">
                <a:solidFill>
                  <a:schemeClr val="tx1"/>
                </a:solidFill>
              </a:rPr>
              <a:t>で直接電子申請</a:t>
            </a:r>
            <a:endParaRPr kumimoji="1" lang="en-US" altLang="ja-JP" sz="2000" b="1" dirty="0">
              <a:solidFill>
                <a:schemeClr val="tx1"/>
              </a:solidFill>
            </a:endParaRPr>
          </a:p>
          <a:p>
            <a:r>
              <a:rPr kumimoji="1" lang="ja-JP" altLang="en-US" sz="2000" dirty="0">
                <a:solidFill>
                  <a:schemeClr val="tx1"/>
                </a:solidFill>
              </a:rPr>
              <a:t>　</a:t>
            </a:r>
            <a:r>
              <a:rPr kumimoji="1" lang="en-US" altLang="ja-JP" sz="2000" dirty="0">
                <a:solidFill>
                  <a:schemeClr val="tx1"/>
                </a:solidFill>
              </a:rPr>
              <a:t>6/13</a:t>
            </a:r>
            <a:r>
              <a:rPr kumimoji="1" lang="ja-JP" altLang="en-US" dirty="0">
                <a:solidFill>
                  <a:schemeClr val="tx1"/>
                </a:solidFill>
              </a:rPr>
              <a:t>支部情報セキュリティ委員の先生に協力受研修</a:t>
            </a:r>
            <a:endParaRPr kumimoji="1" lang="en-US" altLang="ja-JP" dirty="0">
              <a:solidFill>
                <a:schemeClr val="tx1"/>
              </a:solidFill>
            </a:endParaRPr>
          </a:p>
          <a:p>
            <a:endParaRPr kumimoji="1" lang="en-US" altLang="ja-JP" dirty="0">
              <a:solidFill>
                <a:schemeClr val="tx1"/>
              </a:solidFill>
            </a:endParaRPr>
          </a:p>
          <a:p>
            <a:r>
              <a:rPr kumimoji="1" lang="ja-JP" altLang="en-US" sz="2000" b="1" dirty="0">
                <a:solidFill>
                  <a:schemeClr val="tx1"/>
                </a:solidFill>
              </a:rPr>
              <a:t>〇算定届の紙出力を年金事務所へ依頼</a:t>
            </a:r>
            <a:r>
              <a:rPr kumimoji="1" lang="en-US" altLang="ja-JP" dirty="0">
                <a:solidFill>
                  <a:schemeClr val="tx1"/>
                </a:solidFill>
              </a:rPr>
              <a:t>_</a:t>
            </a:r>
            <a:r>
              <a:rPr kumimoji="1" lang="ja-JP" altLang="en-US" dirty="0">
                <a:solidFill>
                  <a:schemeClr val="tx1"/>
                </a:solidFill>
              </a:rPr>
              <a:t>前年電子申請分</a:t>
            </a: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DFDF6239-4B01-ED90-A481-C5FD65FBFB94}"/>
              </a:ext>
            </a:extLst>
          </p:cNvPr>
          <p:cNvSpPr/>
          <p:nvPr/>
        </p:nvSpPr>
        <p:spPr>
          <a:xfrm>
            <a:off x="7882172" y="1425896"/>
            <a:ext cx="3385460" cy="463731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000"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endParaRPr kumimoji="1" lang="en-US" altLang="ja-JP" sz="2000" b="1" dirty="0">
              <a:solidFill>
                <a:schemeClr val="tx1"/>
              </a:solidFill>
            </a:endParaRPr>
          </a:p>
          <a:p>
            <a:endParaRPr kumimoji="1" lang="en-US" altLang="ja-JP" sz="2000" b="1" dirty="0">
              <a:solidFill>
                <a:schemeClr val="tx1"/>
              </a:solidFill>
            </a:endParaRPr>
          </a:p>
          <a:p>
            <a:endParaRPr kumimoji="1" lang="en-US" altLang="ja-JP" sz="2000" b="1" dirty="0">
              <a:solidFill>
                <a:schemeClr val="tx1"/>
              </a:solidFill>
            </a:endParaRPr>
          </a:p>
          <a:p>
            <a:r>
              <a:rPr kumimoji="1" lang="ja-JP" altLang="en-US" sz="2000" b="1" dirty="0">
                <a:solidFill>
                  <a:schemeClr val="tx1"/>
                </a:solidFill>
              </a:rPr>
              <a:t>〇電話で</a:t>
            </a:r>
            <a:endParaRPr kumimoji="1" lang="en-US" altLang="ja-JP" sz="2000" dirty="0">
              <a:solidFill>
                <a:schemeClr val="tx1"/>
              </a:solidFill>
            </a:endParaRPr>
          </a:p>
          <a:p>
            <a:r>
              <a:rPr kumimoji="1" lang="ja-JP" altLang="en-US" dirty="0">
                <a:solidFill>
                  <a:schemeClr val="tx1"/>
                </a:solidFill>
              </a:rPr>
              <a:t>　即影響ある業務（給与）について、障害報告とお詫び、代替案ご提示</a:t>
            </a:r>
            <a:endParaRPr kumimoji="1" lang="en-US" altLang="ja-JP" dirty="0">
              <a:solidFill>
                <a:schemeClr val="tx1"/>
              </a:solidFill>
            </a:endParaRPr>
          </a:p>
          <a:p>
            <a:endParaRPr kumimoji="1" lang="en-US" altLang="ja-JP" dirty="0">
              <a:solidFill>
                <a:schemeClr val="tx1"/>
              </a:solidFill>
            </a:endParaRPr>
          </a:p>
          <a:p>
            <a:r>
              <a:rPr kumimoji="1" lang="ja-JP" altLang="en-US" sz="1800" b="1" dirty="0">
                <a:solidFill>
                  <a:schemeClr val="tx1"/>
                </a:solidFill>
              </a:rPr>
              <a:t>〇メール</a:t>
            </a:r>
            <a:r>
              <a:rPr kumimoji="1" lang="en-US" altLang="ja-JP" sz="1800" b="1" dirty="0" err="1">
                <a:solidFill>
                  <a:schemeClr val="tx1"/>
                </a:solidFill>
              </a:rPr>
              <a:t>orFAX</a:t>
            </a:r>
            <a:r>
              <a:rPr kumimoji="1" lang="ja-JP" altLang="en-US" sz="1800" b="1" dirty="0">
                <a:solidFill>
                  <a:schemeClr val="tx1"/>
                </a:solidFill>
              </a:rPr>
              <a:t>で連絡</a:t>
            </a:r>
            <a:endParaRPr kumimoji="1" lang="en-US" altLang="ja-JP" sz="1800" b="1" dirty="0">
              <a:solidFill>
                <a:schemeClr val="tx1"/>
              </a:solidFill>
            </a:endParaRPr>
          </a:p>
          <a:p>
            <a:r>
              <a:rPr kumimoji="1" lang="en-US" altLang="ja-JP" dirty="0">
                <a:solidFill>
                  <a:schemeClr val="tx1"/>
                </a:solidFill>
              </a:rPr>
              <a:t>PPC</a:t>
            </a:r>
            <a:r>
              <a:rPr kumimoji="1" lang="ja-JP" altLang="en-US" dirty="0">
                <a:solidFill>
                  <a:schemeClr val="tx1"/>
                </a:solidFill>
              </a:rPr>
              <a:t>へ報告後</a:t>
            </a:r>
            <a:endParaRPr kumimoji="1" lang="en-US" altLang="ja-JP" dirty="0">
              <a:solidFill>
                <a:schemeClr val="tx1"/>
              </a:solidFill>
            </a:endParaRPr>
          </a:p>
          <a:p>
            <a:r>
              <a:rPr kumimoji="1" lang="ja-JP" altLang="en-US" dirty="0">
                <a:solidFill>
                  <a:schemeClr val="tx1"/>
                </a:solidFill>
              </a:rPr>
              <a:t>情報漏えい可能性のお詫び</a:t>
            </a:r>
            <a:endParaRPr kumimoji="1" lang="en-US" altLang="ja-JP" dirty="0">
              <a:solidFill>
                <a:schemeClr val="tx1"/>
              </a:solidFill>
            </a:endParaRPr>
          </a:p>
          <a:p>
            <a:r>
              <a:rPr kumimoji="1" lang="ja-JP" altLang="en-US" dirty="0">
                <a:solidFill>
                  <a:schemeClr val="tx1"/>
                </a:solidFill>
              </a:rPr>
              <a:t>事象経緯説明</a:t>
            </a:r>
            <a:endParaRPr kumimoji="1" lang="en-US" altLang="ja-JP" dirty="0">
              <a:solidFill>
                <a:schemeClr val="tx1"/>
              </a:solidFill>
            </a:endParaRPr>
          </a:p>
          <a:p>
            <a:endParaRPr kumimoji="1" lang="en-US" altLang="ja-JP" dirty="0">
              <a:solidFill>
                <a:schemeClr val="tx1"/>
              </a:solidFill>
            </a:endParaRPr>
          </a:p>
          <a:p>
            <a:r>
              <a:rPr kumimoji="1" lang="en-US" altLang="ja-JP" dirty="0">
                <a:solidFill>
                  <a:schemeClr val="tx1"/>
                </a:solidFill>
              </a:rPr>
              <a:t>PPC</a:t>
            </a:r>
            <a:r>
              <a:rPr kumimoji="1" lang="ja-JP" altLang="en-US" dirty="0">
                <a:solidFill>
                  <a:schemeClr val="tx1"/>
                </a:solidFill>
              </a:rPr>
              <a:t>への対応</a:t>
            </a:r>
            <a:endParaRPr kumimoji="1" lang="en-US" altLang="ja-JP" dirty="0">
              <a:solidFill>
                <a:schemeClr val="tx1"/>
              </a:solidFill>
            </a:endParaRPr>
          </a:p>
          <a:p>
            <a:r>
              <a:rPr kumimoji="1" lang="ja-JP" altLang="en-US" dirty="0">
                <a:solidFill>
                  <a:schemeClr val="tx1"/>
                </a:solidFill>
              </a:rPr>
              <a:t>セキュリティ対策通知</a:t>
            </a:r>
            <a:endParaRPr kumimoji="1" lang="en-US" altLang="ja-JP" dirty="0">
              <a:solidFill>
                <a:schemeClr val="tx1"/>
              </a:solidFill>
            </a:endParaRPr>
          </a:p>
          <a:p>
            <a:r>
              <a:rPr kumimoji="1" lang="ja-JP" altLang="en-US" dirty="0">
                <a:solidFill>
                  <a:schemeClr val="tx1"/>
                </a:solidFill>
              </a:rPr>
              <a:t>・・・・・・・・・・・・</a:t>
            </a:r>
            <a:endParaRPr kumimoji="1" lang="en-US" altLang="ja-JP" dirty="0">
              <a:solidFill>
                <a:schemeClr val="tx1"/>
              </a:solidFill>
            </a:endParaRPr>
          </a:p>
          <a:p>
            <a:r>
              <a:rPr kumimoji="1" lang="ja-JP" altLang="en-US" dirty="0">
                <a:solidFill>
                  <a:srgbClr val="004F88"/>
                </a:solidFill>
              </a:rPr>
              <a:t>どのように収束に向かえるか手探りでした。</a:t>
            </a:r>
            <a:endParaRPr kumimoji="1" lang="en-US" altLang="ja-JP" dirty="0">
              <a:solidFill>
                <a:srgbClr val="004F88"/>
              </a:solidFill>
            </a:endParaRPr>
          </a:p>
          <a:p>
            <a:endParaRPr kumimoji="1" lang="en-US" altLang="ja-JP"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endParaRPr kumimoji="1" lang="en-US" altLang="ja-JP" sz="2000" dirty="0">
              <a:solidFill>
                <a:schemeClr val="accent2">
                  <a:lumMod val="50000"/>
                </a:schemeClr>
              </a:solidFill>
            </a:endParaRPr>
          </a:p>
        </p:txBody>
      </p:sp>
      <p:sp>
        <p:nvSpPr>
          <p:cNvPr id="20" name="四角形: 角を丸くする 19">
            <a:extLst>
              <a:ext uri="{FF2B5EF4-FFF2-40B4-BE49-F238E27FC236}">
                <a16:creationId xmlns:a16="http://schemas.microsoft.com/office/drawing/2014/main" id="{E451D7A7-F41E-3BBE-8033-4AEA2C5C5913}"/>
              </a:ext>
            </a:extLst>
          </p:cNvPr>
          <p:cNvSpPr/>
          <p:nvPr/>
        </p:nvSpPr>
        <p:spPr>
          <a:xfrm>
            <a:off x="4403270" y="1425896"/>
            <a:ext cx="3385460" cy="463731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000" dirty="0">
              <a:solidFill>
                <a:schemeClr val="tx1"/>
              </a:solidFill>
            </a:endParaRPr>
          </a:p>
          <a:p>
            <a:endParaRPr kumimoji="1" lang="en-US" altLang="ja-JP" sz="2000" b="1" dirty="0">
              <a:solidFill>
                <a:schemeClr val="tx1"/>
              </a:solidFill>
            </a:endParaRPr>
          </a:p>
          <a:p>
            <a:r>
              <a:rPr kumimoji="1" lang="ja-JP" altLang="en-US" sz="2000" b="1" dirty="0">
                <a:solidFill>
                  <a:schemeClr val="tx1"/>
                </a:solidFill>
              </a:rPr>
              <a:t>〇</a:t>
            </a:r>
            <a:r>
              <a:rPr kumimoji="1" lang="en-US" altLang="ja-JP" sz="2000" b="1" dirty="0">
                <a:solidFill>
                  <a:schemeClr val="tx1"/>
                </a:solidFill>
              </a:rPr>
              <a:t>PPC</a:t>
            </a:r>
            <a:r>
              <a:rPr kumimoji="1" lang="ja-JP" altLang="en-US" sz="2000" b="1" dirty="0">
                <a:solidFill>
                  <a:schemeClr val="tx1"/>
                </a:solidFill>
              </a:rPr>
              <a:t>個人情報保護委員会へ報告</a:t>
            </a:r>
            <a:endParaRPr kumimoji="1" lang="en-US" altLang="ja-JP" dirty="0">
              <a:solidFill>
                <a:schemeClr val="tx1"/>
              </a:solidFill>
            </a:endParaRPr>
          </a:p>
          <a:p>
            <a:r>
              <a:rPr kumimoji="1" lang="ja-JP" altLang="en-US" sz="2000" dirty="0">
                <a:solidFill>
                  <a:schemeClr val="tx1"/>
                </a:solidFill>
              </a:rPr>
              <a:t>　</a:t>
            </a:r>
            <a:r>
              <a:rPr kumimoji="1" lang="ja-JP" altLang="en-US" dirty="0">
                <a:solidFill>
                  <a:schemeClr val="tx1"/>
                </a:solidFill>
              </a:rPr>
              <a:t>全社連メール及びシステム会社からの案内に沿って報告</a:t>
            </a:r>
            <a:endParaRPr kumimoji="1" lang="en-US" altLang="ja-JP" dirty="0">
              <a:solidFill>
                <a:schemeClr val="tx1"/>
              </a:solidFill>
            </a:endParaRPr>
          </a:p>
          <a:p>
            <a:endParaRPr kumimoji="1" lang="en-US" altLang="ja-JP" sz="2000" dirty="0">
              <a:solidFill>
                <a:schemeClr val="tx1"/>
              </a:solidFill>
            </a:endParaRPr>
          </a:p>
          <a:p>
            <a:r>
              <a:rPr kumimoji="1" lang="ja-JP" altLang="en-US" sz="2000" b="1" dirty="0">
                <a:solidFill>
                  <a:schemeClr val="tx1"/>
                </a:solidFill>
              </a:rPr>
              <a:t>〇事務所内でのセキュリティ対策を練る</a:t>
            </a:r>
            <a:endParaRPr kumimoji="1" lang="en-US" altLang="ja-JP" sz="2000" b="1" dirty="0">
              <a:solidFill>
                <a:schemeClr val="tx1"/>
              </a:solidFill>
            </a:endParaRPr>
          </a:p>
          <a:p>
            <a:r>
              <a:rPr kumimoji="1" lang="ja-JP" altLang="en-US" b="1" dirty="0">
                <a:solidFill>
                  <a:schemeClr val="tx1"/>
                </a:solidFill>
              </a:rPr>
              <a:t>　</a:t>
            </a:r>
            <a:r>
              <a:rPr kumimoji="1" lang="en-US" altLang="ja-JP" b="1" dirty="0">
                <a:solidFill>
                  <a:schemeClr val="tx1"/>
                </a:solidFill>
              </a:rPr>
              <a:t>6/14</a:t>
            </a:r>
            <a:r>
              <a:rPr kumimoji="1" lang="ja-JP" altLang="en-US" dirty="0">
                <a:solidFill>
                  <a:schemeClr val="tx1"/>
                </a:solidFill>
              </a:rPr>
              <a:t>システム業者来訪受け相談</a:t>
            </a:r>
            <a:endParaRPr kumimoji="1" lang="en-US" altLang="ja-JP" dirty="0">
              <a:solidFill>
                <a:schemeClr val="tx1"/>
              </a:solidFill>
            </a:endParaRPr>
          </a:p>
          <a:p>
            <a:r>
              <a:rPr kumimoji="1" lang="ja-JP" altLang="en-US" dirty="0">
                <a:solidFill>
                  <a:schemeClr val="tx1"/>
                </a:solidFill>
              </a:rPr>
              <a:t>　従業員から意見収集し具体策を講じる</a:t>
            </a:r>
            <a:endParaRPr kumimoji="1" lang="en-US" altLang="ja-JP" dirty="0">
              <a:solidFill>
                <a:schemeClr val="tx1"/>
              </a:solidFill>
            </a:endParaRPr>
          </a:p>
          <a:p>
            <a:endParaRPr kumimoji="1" lang="en-US" altLang="ja-JP" sz="2000" b="1" dirty="0">
              <a:solidFill>
                <a:schemeClr val="tx1"/>
              </a:solidFill>
            </a:endParaRPr>
          </a:p>
          <a:p>
            <a:endParaRPr kumimoji="1" lang="en-US" altLang="ja-JP" sz="2000" b="1" dirty="0">
              <a:solidFill>
                <a:schemeClr val="tx1"/>
              </a:solidFill>
            </a:endParaRPr>
          </a:p>
          <a:p>
            <a:endParaRPr kumimoji="1" lang="en-US" altLang="ja-JP" sz="2000" b="1" dirty="0">
              <a:solidFill>
                <a:schemeClr val="tx1"/>
              </a:solidFill>
            </a:endParaRPr>
          </a:p>
          <a:p>
            <a:endParaRPr kumimoji="1" lang="en-US" altLang="ja-JP" sz="2000" b="1" dirty="0">
              <a:solidFill>
                <a:schemeClr val="accent2">
                  <a:lumMod val="50000"/>
                </a:schemeClr>
              </a:solidFill>
            </a:endParaRPr>
          </a:p>
        </p:txBody>
      </p:sp>
      <p:sp>
        <p:nvSpPr>
          <p:cNvPr id="21" name="四角形: 角を丸くする 20">
            <a:extLst>
              <a:ext uri="{FF2B5EF4-FFF2-40B4-BE49-F238E27FC236}">
                <a16:creationId xmlns:a16="http://schemas.microsoft.com/office/drawing/2014/main" id="{7ED58A29-68B0-6AC6-DEAD-CB9DC4BC4127}"/>
              </a:ext>
            </a:extLst>
          </p:cNvPr>
          <p:cNvSpPr/>
          <p:nvPr/>
        </p:nvSpPr>
        <p:spPr>
          <a:xfrm>
            <a:off x="1809742" y="1281491"/>
            <a:ext cx="1578429" cy="4164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accent2">
                    <a:lumMod val="50000"/>
                  </a:schemeClr>
                </a:solidFill>
              </a:rPr>
              <a:t>業　務</a:t>
            </a:r>
            <a:endParaRPr kumimoji="1" lang="en-US" altLang="ja-JP" sz="2400" b="1" dirty="0">
              <a:solidFill>
                <a:schemeClr val="accent2">
                  <a:lumMod val="50000"/>
                </a:schemeClr>
              </a:solidFill>
            </a:endParaRPr>
          </a:p>
        </p:txBody>
      </p:sp>
      <p:sp>
        <p:nvSpPr>
          <p:cNvPr id="22" name="四角形: 角を丸くする 21">
            <a:extLst>
              <a:ext uri="{FF2B5EF4-FFF2-40B4-BE49-F238E27FC236}">
                <a16:creationId xmlns:a16="http://schemas.microsoft.com/office/drawing/2014/main" id="{123FDE97-ADDA-8FB5-229E-9B8FB14A968E}"/>
              </a:ext>
            </a:extLst>
          </p:cNvPr>
          <p:cNvSpPr/>
          <p:nvPr/>
        </p:nvSpPr>
        <p:spPr>
          <a:xfrm>
            <a:off x="4867281" y="1247400"/>
            <a:ext cx="2285999" cy="413345"/>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accent2">
                    <a:lumMod val="50000"/>
                  </a:schemeClr>
                </a:solidFill>
              </a:rPr>
              <a:t>セキュリティ</a:t>
            </a:r>
            <a:endParaRPr kumimoji="1" lang="en-US" altLang="ja-JP" sz="2400" b="1" dirty="0">
              <a:solidFill>
                <a:schemeClr val="accent2">
                  <a:lumMod val="50000"/>
                </a:schemeClr>
              </a:solidFill>
            </a:endParaRPr>
          </a:p>
        </p:txBody>
      </p:sp>
      <p:sp>
        <p:nvSpPr>
          <p:cNvPr id="23" name="四角形: 角を丸くする 22">
            <a:extLst>
              <a:ext uri="{FF2B5EF4-FFF2-40B4-BE49-F238E27FC236}">
                <a16:creationId xmlns:a16="http://schemas.microsoft.com/office/drawing/2014/main" id="{FEE24B4F-B44A-F029-7BE6-374E20AB796B}"/>
              </a:ext>
            </a:extLst>
          </p:cNvPr>
          <p:cNvSpPr/>
          <p:nvPr/>
        </p:nvSpPr>
        <p:spPr>
          <a:xfrm>
            <a:off x="8760272" y="1255244"/>
            <a:ext cx="1578429" cy="4164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accent2">
                    <a:lumMod val="50000"/>
                  </a:schemeClr>
                </a:solidFill>
              </a:rPr>
              <a:t>対事業所</a:t>
            </a:r>
            <a:endParaRPr kumimoji="1" lang="en-US" altLang="ja-JP" sz="2400" b="1" dirty="0">
              <a:solidFill>
                <a:schemeClr val="accent2">
                  <a:lumMod val="50000"/>
                </a:schemeClr>
              </a:solidFill>
            </a:endParaRPr>
          </a:p>
        </p:txBody>
      </p:sp>
      <p:sp>
        <p:nvSpPr>
          <p:cNvPr id="4" name="スライド番号プレースホルダー 3">
            <a:extLst>
              <a:ext uri="{FF2B5EF4-FFF2-40B4-BE49-F238E27FC236}">
                <a16:creationId xmlns:a16="http://schemas.microsoft.com/office/drawing/2014/main" id="{105F7F32-3CC2-FC88-028B-C5FA04CE45F7}"/>
              </a:ext>
            </a:extLst>
          </p:cNvPr>
          <p:cNvSpPr>
            <a:spLocks noGrp="1"/>
          </p:cNvSpPr>
          <p:nvPr>
            <p:ph type="sldNum" sz="quarter" idx="12"/>
          </p:nvPr>
        </p:nvSpPr>
        <p:spPr/>
        <p:txBody>
          <a:bodyPr/>
          <a:lstStyle/>
          <a:p>
            <a:fld id="{69F5DD99-791E-45C5-9A78-556DA3400D72}" type="slidenum">
              <a:rPr kumimoji="1" lang="ja-JP" altLang="en-US" smtClean="0"/>
              <a:t>6</a:t>
            </a:fld>
            <a:endParaRPr kumimoji="1" lang="ja-JP" altLang="en-US"/>
          </a:p>
        </p:txBody>
      </p:sp>
    </p:spTree>
    <p:extLst>
      <p:ext uri="{BB962C8B-B14F-4D97-AF65-F5344CB8AC3E}">
        <p14:creationId xmlns:p14="http://schemas.microsoft.com/office/powerpoint/2010/main" val="209055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B3967303-79E3-23D0-504A-ECA5EF894F62}"/>
              </a:ext>
            </a:extLst>
          </p:cNvPr>
          <p:cNvSpPr/>
          <p:nvPr/>
        </p:nvSpPr>
        <p:spPr>
          <a:xfrm>
            <a:off x="1273625" y="1621971"/>
            <a:ext cx="8066318" cy="181442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dirty="0">
                <a:solidFill>
                  <a:schemeClr val="accent5">
                    <a:lumMod val="75000"/>
                  </a:schemeClr>
                </a:solidFill>
              </a:rPr>
              <a:t>4.</a:t>
            </a:r>
            <a:r>
              <a:rPr lang="ja-JP" altLang="en-US" sz="3200" b="1" dirty="0">
                <a:solidFill>
                  <a:schemeClr val="accent5">
                    <a:lumMod val="75000"/>
                  </a:schemeClr>
                </a:solidFill>
              </a:rPr>
              <a:t>安全に業務を進められるか</a:t>
            </a:r>
            <a:endParaRPr kumimoji="1" lang="ja-JP" altLang="en-US" sz="3200" b="1"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1066798" y="1437139"/>
            <a:ext cx="10080173" cy="4740049"/>
          </a:xfrm>
        </p:spPr>
        <p:txBody>
          <a:bodyPr>
            <a:normAutofit fontScale="92500" lnSpcReduction="10000"/>
          </a:bodyPr>
          <a:lstStyle/>
          <a:p>
            <a:pPr marL="0" indent="0">
              <a:buNone/>
            </a:pPr>
            <a:endParaRPr lang="en-US" altLang="ja-JP" sz="2000" dirty="0">
              <a:latin typeface="+mn-ea"/>
            </a:endParaRPr>
          </a:p>
          <a:p>
            <a:pPr marL="0" indent="0">
              <a:buNone/>
            </a:pPr>
            <a:r>
              <a:rPr lang="ja-JP" altLang="en-US" sz="2000" dirty="0">
                <a:latin typeface="+mn-ea"/>
              </a:rPr>
              <a:t>　・業務システムから</a:t>
            </a:r>
            <a:r>
              <a:rPr lang="ja-JP" altLang="en-US" sz="2000" b="1" dirty="0">
                <a:latin typeface="+mn-ea"/>
              </a:rPr>
              <a:t>電子申請　　→　</a:t>
            </a:r>
            <a:r>
              <a:rPr lang="ja-JP" altLang="en-US" dirty="0">
                <a:solidFill>
                  <a:srgbClr val="FF0000"/>
                </a:solidFill>
                <a:latin typeface="+mn-ea"/>
              </a:rPr>
              <a:t>　</a:t>
            </a:r>
            <a:endParaRPr lang="en-US" altLang="ja-JP" dirty="0">
              <a:solidFill>
                <a:srgbClr val="FF0000"/>
              </a:solidFill>
              <a:latin typeface="+mn-ea"/>
            </a:endParaRPr>
          </a:p>
          <a:p>
            <a:pPr marL="0" indent="0">
              <a:buNone/>
            </a:pPr>
            <a:r>
              <a:rPr lang="ja-JP" altLang="en-US" sz="2000" dirty="0">
                <a:latin typeface="+mn-ea"/>
              </a:rPr>
              <a:t>　・</a:t>
            </a:r>
            <a:r>
              <a:rPr lang="ja-JP" altLang="en-US" sz="2000" b="1" dirty="0">
                <a:solidFill>
                  <a:schemeClr val="accent5">
                    <a:lumMod val="75000"/>
                  </a:schemeClr>
                </a:solidFill>
                <a:latin typeface="+mn-ea"/>
              </a:rPr>
              <a:t>システム入力内容を、台帳記入　</a:t>
            </a:r>
            <a:r>
              <a:rPr lang="ja-JP" altLang="en-US" sz="2000" b="1" dirty="0">
                <a:latin typeface="+mn-ea"/>
              </a:rPr>
              <a:t>→　〇</a:t>
            </a:r>
            <a:endParaRPr lang="en-US" altLang="ja-JP" sz="2000" b="1" dirty="0">
              <a:latin typeface="+mn-ea"/>
            </a:endParaRPr>
          </a:p>
          <a:p>
            <a:pPr marL="0" indent="0">
              <a:buNone/>
            </a:pPr>
            <a:r>
              <a:rPr lang="ja-JP" altLang="en-US" sz="2000" b="1" dirty="0">
                <a:latin typeface="+mn-ea"/>
              </a:rPr>
              <a:t>　　　</a:t>
            </a:r>
            <a:r>
              <a:rPr lang="ja-JP" altLang="en-US" sz="2000" dirty="0">
                <a:solidFill>
                  <a:schemeClr val="accent5">
                    <a:lumMod val="75000"/>
                  </a:schemeClr>
                </a:solidFill>
                <a:latin typeface="+mn-ea"/>
              </a:rPr>
              <a:t>社会保険、雇用保険、事業所情報は全て紙台帳も保管</a:t>
            </a:r>
            <a:endParaRPr lang="en-US" altLang="ja-JP" sz="2000" dirty="0">
              <a:solidFill>
                <a:schemeClr val="accent5">
                  <a:lumMod val="75000"/>
                </a:schemeClr>
              </a:solidFill>
              <a:latin typeface="+mn-ea"/>
            </a:endParaRPr>
          </a:p>
          <a:p>
            <a:pPr marL="0" indent="0">
              <a:buNone/>
            </a:pPr>
            <a:r>
              <a:rPr lang="ja-JP" altLang="en-US" sz="2000" dirty="0">
                <a:latin typeface="+mn-ea"/>
              </a:rPr>
              <a:t>　・労災・安全衛生、社会保険雇用保険の一部は書面で申請　→　〇</a:t>
            </a:r>
            <a:endParaRPr lang="en-US" altLang="ja-JP" sz="2000" dirty="0">
              <a:latin typeface="+mn-ea"/>
            </a:endParaRPr>
          </a:p>
          <a:p>
            <a:pPr marL="0" indent="0">
              <a:buNone/>
            </a:pPr>
            <a:r>
              <a:rPr lang="ja-JP" altLang="en-US" sz="2000" dirty="0">
                <a:latin typeface="+mn-ea"/>
              </a:rPr>
              <a:t>　</a:t>
            </a:r>
            <a:endParaRPr lang="en-US" altLang="ja-JP" sz="2000" dirty="0">
              <a:latin typeface="+mn-ea"/>
            </a:endParaRPr>
          </a:p>
          <a:p>
            <a:pPr marL="0" indent="0">
              <a:buNone/>
            </a:pPr>
            <a:r>
              <a:rPr lang="en-US" altLang="ja-JP" sz="1800" dirty="0">
                <a:latin typeface="+mn-ea"/>
              </a:rPr>
              <a:t>6/5</a:t>
            </a:r>
            <a:r>
              <a:rPr lang="ja-JP" altLang="en-US" sz="1800" dirty="0">
                <a:latin typeface="+mn-ea"/>
              </a:rPr>
              <a:t>月　 接続障害　・・・状況確認に追われ１日が終わる。</a:t>
            </a:r>
            <a:endParaRPr lang="en-US" altLang="ja-JP" sz="1800" dirty="0"/>
          </a:p>
          <a:p>
            <a:pPr marL="0" indent="0">
              <a:buNone/>
            </a:pPr>
            <a:r>
              <a:rPr lang="en-US" altLang="ja-JP" sz="1800" dirty="0">
                <a:latin typeface="+mn-ea"/>
              </a:rPr>
              <a:t>6/6</a:t>
            </a:r>
            <a:r>
              <a:rPr lang="ja-JP" altLang="en-US" sz="1800" dirty="0">
                <a:latin typeface="+mn-ea"/>
              </a:rPr>
              <a:t>火～</a:t>
            </a:r>
            <a:r>
              <a:rPr lang="ja-JP" altLang="en-US" sz="1800" dirty="0"/>
              <a:t>　　　　　　　　　　　　</a:t>
            </a:r>
            <a:endParaRPr lang="en-US" altLang="ja-JP" sz="1800" dirty="0"/>
          </a:p>
          <a:p>
            <a:pPr marL="0" indent="0">
              <a:buNone/>
            </a:pPr>
            <a:endParaRPr lang="en-US" altLang="ja-JP" sz="1800" dirty="0">
              <a:latin typeface="+mn-ea"/>
            </a:endParaRPr>
          </a:p>
          <a:p>
            <a:pPr marL="0" indent="0">
              <a:buNone/>
            </a:pPr>
            <a:endParaRPr lang="en-US" altLang="ja-JP" sz="1800" dirty="0">
              <a:latin typeface="+mn-ea"/>
            </a:endParaRPr>
          </a:p>
          <a:p>
            <a:pPr marL="0" indent="0">
              <a:buNone/>
            </a:pPr>
            <a:endParaRPr lang="en-US" altLang="ja-JP" sz="1800" dirty="0">
              <a:latin typeface="+mn-ea"/>
            </a:endParaRPr>
          </a:p>
          <a:p>
            <a:pPr marL="0" indent="0">
              <a:buNone/>
            </a:pPr>
            <a:r>
              <a:rPr lang="en-US" altLang="ja-JP" sz="1800" dirty="0">
                <a:latin typeface="+mn-ea"/>
              </a:rPr>
              <a:t>6/</a:t>
            </a:r>
            <a:r>
              <a:rPr lang="ja-JP" altLang="en-US" sz="1800" dirty="0">
                <a:latin typeface="+mn-ea"/>
              </a:rPr>
              <a:t>８木～  システム会社より、給与ソフト</a:t>
            </a:r>
            <a:r>
              <a:rPr lang="en-US" altLang="ja-JP" sz="1800" dirty="0">
                <a:latin typeface="+mn-ea"/>
              </a:rPr>
              <a:t>web</a:t>
            </a:r>
            <a:r>
              <a:rPr lang="ja-JP" altLang="en-US" sz="1800" dirty="0">
                <a:latin typeface="+mn-ea"/>
              </a:rPr>
              <a:t>版提供開始案内着・・・切替るも不安定</a:t>
            </a:r>
            <a:endParaRPr lang="en-US" altLang="ja-JP" sz="1800" dirty="0">
              <a:latin typeface="+mn-ea"/>
            </a:endParaRPr>
          </a:p>
          <a:p>
            <a:pPr marL="0" indent="0">
              <a:buNone/>
            </a:pPr>
            <a:r>
              <a:rPr lang="en-US" altLang="ja-JP" sz="1800" dirty="0">
                <a:latin typeface="+mn-ea"/>
              </a:rPr>
              <a:t>6/19</a:t>
            </a:r>
            <a:r>
              <a:rPr lang="ja-JP" altLang="en-US" sz="1800" dirty="0">
                <a:latin typeface="+mn-ea"/>
              </a:rPr>
              <a:t>月～  </a:t>
            </a:r>
            <a:r>
              <a:rPr kumimoji="1" lang="ja-JP" altLang="en-US" sz="1800" dirty="0">
                <a:solidFill>
                  <a:schemeClr val="tx1"/>
                </a:solidFill>
              </a:rPr>
              <a:t>オンプレミス版システム（自社サーバ使用）</a:t>
            </a:r>
            <a:r>
              <a:rPr lang="en-US" altLang="ja-JP" sz="2000" dirty="0">
                <a:latin typeface="+mn-ea"/>
              </a:rPr>
              <a:t> </a:t>
            </a:r>
            <a:r>
              <a:rPr lang="ja-JP" altLang="en-US" sz="2000" dirty="0">
                <a:latin typeface="+mn-ea"/>
              </a:rPr>
              <a:t>→</a:t>
            </a:r>
            <a:r>
              <a:rPr lang="en-US" altLang="ja-JP" sz="2000" dirty="0">
                <a:latin typeface="+mn-ea"/>
              </a:rPr>
              <a:t>6/21</a:t>
            </a:r>
            <a:r>
              <a:rPr kumimoji="1" lang="ja-JP" altLang="en-US" sz="1800" dirty="0">
                <a:solidFill>
                  <a:schemeClr val="tx1"/>
                </a:solidFill>
              </a:rPr>
              <a:t>申込へ（遅かった）→混雑→復旧待ち</a:t>
            </a:r>
            <a:endParaRPr kumimoji="1" lang="en-US" altLang="ja-JP" sz="1800" dirty="0">
              <a:solidFill>
                <a:schemeClr val="tx1"/>
              </a:solidFill>
            </a:endParaRPr>
          </a:p>
          <a:p>
            <a:pPr marL="0" indent="0">
              <a:buNone/>
            </a:pPr>
            <a:endParaRPr lang="en-US" altLang="ja-JP" sz="1800" dirty="0">
              <a:latin typeface="+mn-ea"/>
            </a:endParaRPr>
          </a:p>
          <a:p>
            <a:pPr marL="0" indent="0">
              <a:buNone/>
            </a:pPr>
            <a:endParaRPr kumimoji="1" lang="en-US" altLang="ja-JP" dirty="0"/>
          </a:p>
        </p:txBody>
      </p:sp>
      <p:sp>
        <p:nvSpPr>
          <p:cNvPr id="6" name="四角形: 角を丸くする 5">
            <a:extLst>
              <a:ext uri="{FF2B5EF4-FFF2-40B4-BE49-F238E27FC236}">
                <a16:creationId xmlns:a16="http://schemas.microsoft.com/office/drawing/2014/main" id="{2A2886BB-D746-BDDC-A880-9838F686DF12}"/>
              </a:ext>
            </a:extLst>
          </p:cNvPr>
          <p:cNvSpPr/>
          <p:nvPr/>
        </p:nvSpPr>
        <p:spPr>
          <a:xfrm>
            <a:off x="1273626" y="1412393"/>
            <a:ext cx="1578429" cy="4164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accent2">
                    <a:lumMod val="50000"/>
                  </a:schemeClr>
                </a:solidFill>
              </a:rPr>
              <a:t>業　務</a:t>
            </a:r>
            <a:endParaRPr kumimoji="1" lang="en-US" altLang="ja-JP" sz="2400" b="1" dirty="0">
              <a:solidFill>
                <a:schemeClr val="accent2">
                  <a:lumMod val="50000"/>
                </a:schemeClr>
              </a:solidFill>
            </a:endParaRPr>
          </a:p>
        </p:txBody>
      </p:sp>
      <p:sp>
        <p:nvSpPr>
          <p:cNvPr id="9" name="四角形: 角を丸くする 8">
            <a:extLst>
              <a:ext uri="{FF2B5EF4-FFF2-40B4-BE49-F238E27FC236}">
                <a16:creationId xmlns:a16="http://schemas.microsoft.com/office/drawing/2014/main" id="{6AE43955-AFF0-6C27-F58C-43E6D4FAD0EA}"/>
              </a:ext>
            </a:extLst>
          </p:cNvPr>
          <p:cNvSpPr/>
          <p:nvPr/>
        </p:nvSpPr>
        <p:spPr>
          <a:xfrm>
            <a:off x="2558142" y="4027017"/>
            <a:ext cx="8763002" cy="1277272"/>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□手続代行業務　→　紙申請へ切替　　　  </a:t>
            </a:r>
            <a:endParaRPr lang="en-US" altLang="ja-JP" sz="2400" dirty="0"/>
          </a:p>
          <a:p>
            <a:r>
              <a:rPr lang="ja-JP" altLang="en-US" sz="2400" dirty="0"/>
              <a:t>□給与計算→・</a:t>
            </a:r>
            <a:r>
              <a:rPr lang="en-US" altLang="ja-JP" sz="2400" dirty="0"/>
              <a:t>back</a:t>
            </a:r>
            <a:r>
              <a:rPr lang="ja-JP" altLang="en-US" sz="2400" dirty="0"/>
              <a:t> </a:t>
            </a:r>
            <a:r>
              <a:rPr lang="en-US" altLang="ja-JP" sz="2400" dirty="0"/>
              <a:t>up</a:t>
            </a:r>
            <a:r>
              <a:rPr lang="ja-JP" altLang="en-US" sz="2400" dirty="0"/>
              <a:t>の</a:t>
            </a:r>
            <a:r>
              <a:rPr lang="en-US" altLang="ja-JP" sz="2400" dirty="0"/>
              <a:t>csv</a:t>
            </a:r>
            <a:r>
              <a:rPr lang="ja-JP" altLang="en-US" sz="2400" dirty="0"/>
              <a:t>ファイルを用いて</a:t>
            </a:r>
            <a:r>
              <a:rPr lang="en-US" altLang="ja-JP" sz="2400" dirty="0"/>
              <a:t>Excel</a:t>
            </a:r>
            <a:r>
              <a:rPr lang="ja-JP" altLang="en-US" sz="2400" dirty="0"/>
              <a:t>で作成</a:t>
            </a:r>
            <a:endParaRPr lang="en-US" altLang="ja-JP" sz="2400" dirty="0"/>
          </a:p>
          <a:p>
            <a:r>
              <a:rPr lang="ja-JP" altLang="en-US" sz="2400" dirty="0"/>
              <a:t>　　　　　  ・</a:t>
            </a:r>
            <a:r>
              <a:rPr lang="en-US" altLang="ja-JP" sz="2400" dirty="0"/>
              <a:t> Excel</a:t>
            </a:r>
            <a:r>
              <a:rPr lang="ja-JP" altLang="en-US" sz="2400" dirty="0"/>
              <a:t>で汎用計算シート作成し流用</a:t>
            </a:r>
            <a:r>
              <a:rPr lang="en-US" altLang="ja-JP" sz="2400" dirty="0"/>
              <a:t>(csv</a:t>
            </a:r>
            <a:r>
              <a:rPr lang="ja-JP" altLang="en-US" sz="2400" dirty="0"/>
              <a:t>ない所</a:t>
            </a:r>
            <a:r>
              <a:rPr lang="en-US" altLang="ja-JP" sz="2400" dirty="0"/>
              <a:t>)</a:t>
            </a:r>
          </a:p>
        </p:txBody>
      </p:sp>
      <p:sp>
        <p:nvSpPr>
          <p:cNvPr id="15" name="矢印: 上向き折線 14">
            <a:extLst>
              <a:ext uri="{FF2B5EF4-FFF2-40B4-BE49-F238E27FC236}">
                <a16:creationId xmlns:a16="http://schemas.microsoft.com/office/drawing/2014/main" id="{DA38DAC1-2490-7A60-655B-B3260CFE5BBA}"/>
              </a:ext>
            </a:extLst>
          </p:cNvPr>
          <p:cNvSpPr/>
          <p:nvPr/>
        </p:nvSpPr>
        <p:spPr>
          <a:xfrm rot="10800000" flipH="1">
            <a:off x="6357255" y="1959427"/>
            <a:ext cx="3535141" cy="2067366"/>
          </a:xfrm>
          <a:prstGeom prst="bentUpArrow">
            <a:avLst>
              <a:gd name="adj1" fmla="val 3863"/>
              <a:gd name="adj2" fmla="val 6351"/>
              <a:gd name="adj3" fmla="val 19572"/>
            </a:avLst>
          </a:prstGeom>
          <a:solidFill>
            <a:srgbClr val="FFCA5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乗算記号 15">
            <a:extLst>
              <a:ext uri="{FF2B5EF4-FFF2-40B4-BE49-F238E27FC236}">
                <a16:creationId xmlns:a16="http://schemas.microsoft.com/office/drawing/2014/main" id="{F76B789A-F4BD-EEE6-7B65-7039148AEDD5}"/>
              </a:ext>
            </a:extLst>
          </p:cNvPr>
          <p:cNvSpPr/>
          <p:nvPr/>
        </p:nvSpPr>
        <p:spPr>
          <a:xfrm>
            <a:off x="5856512" y="1756317"/>
            <a:ext cx="500743" cy="571043"/>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326F316E-5546-8205-5CE9-3A6A006D59E9}"/>
              </a:ext>
            </a:extLst>
          </p:cNvPr>
          <p:cNvSpPr>
            <a:spLocks noGrp="1"/>
          </p:cNvSpPr>
          <p:nvPr>
            <p:ph type="sldNum" sz="quarter" idx="12"/>
          </p:nvPr>
        </p:nvSpPr>
        <p:spPr/>
        <p:txBody>
          <a:bodyPr/>
          <a:lstStyle/>
          <a:p>
            <a:fld id="{69F5DD99-791E-45C5-9A78-556DA3400D72}" type="slidenum">
              <a:rPr kumimoji="1" lang="ja-JP" altLang="en-US" smtClean="0"/>
              <a:t>7</a:t>
            </a:fld>
            <a:endParaRPr kumimoji="1" lang="ja-JP" altLang="en-US"/>
          </a:p>
        </p:txBody>
      </p:sp>
    </p:spTree>
    <p:extLst>
      <p:ext uri="{BB962C8B-B14F-4D97-AF65-F5344CB8AC3E}">
        <p14:creationId xmlns:p14="http://schemas.microsoft.com/office/powerpoint/2010/main" val="287066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79407" y="1436915"/>
            <a:ext cx="9916275" cy="4622362"/>
          </a:xfrm>
        </p:spPr>
        <p:txBody>
          <a:bodyPr>
            <a:normAutofit lnSpcReduction="10000"/>
          </a:bodyPr>
          <a:lstStyle/>
          <a:p>
            <a:pPr marL="0" indent="0">
              <a:buNone/>
            </a:pPr>
            <a:r>
              <a:rPr lang="en-US" altLang="ja-JP" sz="1900" b="1" dirty="0">
                <a:latin typeface="+mn-ea"/>
              </a:rPr>
              <a:t>-</a:t>
            </a:r>
            <a:r>
              <a:rPr lang="ja-JP" altLang="en-US" sz="1800" b="1" dirty="0">
                <a:latin typeface="+mn-ea"/>
              </a:rPr>
              <a:t>ランサムウェアの被害を知って５日目</a:t>
            </a:r>
            <a:endParaRPr lang="en-US" altLang="ja-JP" sz="1800" b="1" dirty="0">
              <a:latin typeface="+mn-ea"/>
            </a:endParaRPr>
          </a:p>
          <a:p>
            <a:pPr marL="0" indent="0">
              <a:buNone/>
            </a:pPr>
            <a:r>
              <a:rPr lang="en-US" altLang="ja-JP" sz="1600" dirty="0">
                <a:latin typeface="+mn-ea"/>
              </a:rPr>
              <a:t>6/10</a:t>
            </a:r>
            <a:r>
              <a:rPr lang="ja-JP" altLang="en-US" sz="1600" dirty="0">
                <a:latin typeface="+mn-ea"/>
              </a:rPr>
              <a:t>土・</a:t>
            </a:r>
            <a:r>
              <a:rPr lang="en-US" altLang="ja-JP" sz="1600" dirty="0">
                <a:latin typeface="+mn-ea"/>
              </a:rPr>
              <a:t>6/9</a:t>
            </a:r>
            <a:r>
              <a:rPr lang="ja-JP" altLang="en-US" sz="1600" dirty="0">
                <a:latin typeface="+mn-ea"/>
              </a:rPr>
              <a:t>受信の全社連メールにて、</a:t>
            </a:r>
            <a:endParaRPr lang="en-US" altLang="ja-JP" sz="1600" dirty="0">
              <a:latin typeface="+mn-ea"/>
            </a:endParaRPr>
          </a:p>
          <a:p>
            <a:pPr marL="0" indent="0">
              <a:buNone/>
            </a:pPr>
            <a:r>
              <a:rPr lang="ja-JP" altLang="en-US" sz="1600" dirty="0">
                <a:latin typeface="+mn-ea"/>
              </a:rPr>
              <a:t>　　　　個人情報取扱事業者として、</a:t>
            </a:r>
            <a:endParaRPr lang="en-US" altLang="ja-JP" sz="1600" dirty="0">
              <a:latin typeface="+mn-ea"/>
            </a:endParaRPr>
          </a:p>
          <a:p>
            <a:pPr marL="0" indent="0">
              <a:buNone/>
            </a:pPr>
            <a:r>
              <a:rPr lang="ja-JP" altLang="en-US" sz="1600" dirty="0">
                <a:latin typeface="+mn-ea"/>
              </a:rPr>
              <a:t>　　　　</a:t>
            </a:r>
            <a:r>
              <a:rPr lang="en-US" altLang="ja-JP" sz="1800" dirty="0">
                <a:latin typeface="+mn-ea"/>
              </a:rPr>
              <a:t>PPC</a:t>
            </a:r>
            <a:r>
              <a:rPr lang="ja-JP" altLang="en-US" sz="1800" dirty="0">
                <a:latin typeface="+mn-ea"/>
              </a:rPr>
              <a:t>個人情報保護委員会への報告が必要だと認識した。　</a:t>
            </a:r>
            <a:endParaRPr lang="en-US" altLang="ja-JP" sz="1800" dirty="0">
              <a:latin typeface="+mn-ea"/>
            </a:endParaRPr>
          </a:p>
          <a:p>
            <a:pPr marL="0" indent="0">
              <a:buNone/>
            </a:pPr>
            <a:endParaRPr lang="en-US" altLang="ja-JP" sz="1800" dirty="0">
              <a:latin typeface="+mn-ea"/>
            </a:endParaRPr>
          </a:p>
          <a:p>
            <a:pPr marL="0" indent="0">
              <a:buNone/>
            </a:pPr>
            <a:r>
              <a:rPr lang="ja-JP" altLang="en-US" sz="1800" dirty="0">
                <a:latin typeface="+mn-ea"/>
              </a:rPr>
              <a:t>　</a:t>
            </a:r>
            <a:endParaRPr lang="en-US" altLang="ja-JP" sz="1800" dirty="0">
              <a:latin typeface="+mn-ea"/>
            </a:endParaRPr>
          </a:p>
          <a:p>
            <a:pPr marL="0" indent="0">
              <a:buNone/>
            </a:pPr>
            <a:r>
              <a:rPr lang="ja-JP" altLang="en-US" sz="1800" dirty="0">
                <a:latin typeface="+mn-ea"/>
              </a:rPr>
              <a:t>　　　速報報告</a:t>
            </a:r>
            <a:r>
              <a:rPr lang="en-US" altLang="ja-JP" sz="1600" dirty="0">
                <a:solidFill>
                  <a:srgbClr val="004F88"/>
                </a:solidFill>
                <a:latin typeface="+mn-ea"/>
              </a:rPr>
              <a:t>… PPC</a:t>
            </a:r>
            <a:r>
              <a:rPr lang="ja-JP" altLang="en-US" sz="1600" dirty="0">
                <a:solidFill>
                  <a:srgbClr val="004F88"/>
                </a:solidFill>
                <a:latin typeface="+mn-ea"/>
              </a:rPr>
              <a:t>ホームページから、緊張しながら報告しました。</a:t>
            </a:r>
            <a:endParaRPr lang="en-US" altLang="ja-JP" sz="1600" dirty="0">
              <a:solidFill>
                <a:srgbClr val="004F88"/>
              </a:solidFill>
              <a:latin typeface="+mn-ea"/>
            </a:endParaRPr>
          </a:p>
          <a:p>
            <a:pPr marL="0" indent="0">
              <a:buNone/>
            </a:pPr>
            <a:r>
              <a:rPr lang="ja-JP" altLang="en-US" sz="1600" dirty="0">
                <a:solidFill>
                  <a:srgbClr val="004F88"/>
                </a:solidFill>
                <a:latin typeface="+mn-ea"/>
              </a:rPr>
              <a:t>　　　　　　　　　受付完了メールで</a:t>
            </a:r>
            <a:r>
              <a:rPr lang="en-US" altLang="ja-JP" sz="1600" dirty="0">
                <a:solidFill>
                  <a:srgbClr val="004F88"/>
                </a:solidFill>
                <a:latin typeface="+mn-ea"/>
              </a:rPr>
              <a:t>｢</a:t>
            </a:r>
            <a:r>
              <a:rPr lang="ja-JP" altLang="en-US" sz="1600" dirty="0">
                <a:solidFill>
                  <a:srgbClr val="004F88"/>
                </a:solidFill>
                <a:latin typeface="+mn-ea"/>
              </a:rPr>
              <a:t>報告日</a:t>
            </a:r>
            <a:r>
              <a:rPr lang="en-US" altLang="ja-JP" sz="1600" dirty="0">
                <a:solidFill>
                  <a:srgbClr val="004F88"/>
                </a:solidFill>
                <a:latin typeface="+mn-ea"/>
              </a:rPr>
              <a:t>｣｢</a:t>
            </a:r>
            <a:r>
              <a:rPr lang="ja-JP" altLang="en-US" sz="1600" dirty="0">
                <a:solidFill>
                  <a:srgbClr val="004F88"/>
                </a:solidFill>
                <a:latin typeface="+mn-ea"/>
              </a:rPr>
              <a:t>受付番号</a:t>
            </a:r>
            <a:r>
              <a:rPr lang="en-US" altLang="ja-JP" sz="1600" dirty="0">
                <a:solidFill>
                  <a:srgbClr val="004F88"/>
                </a:solidFill>
                <a:latin typeface="+mn-ea"/>
              </a:rPr>
              <a:t>｣</a:t>
            </a:r>
            <a:r>
              <a:rPr lang="ja-JP" altLang="en-US" sz="1600" dirty="0">
                <a:solidFill>
                  <a:srgbClr val="004F88"/>
                </a:solidFill>
                <a:latin typeface="+mn-ea"/>
              </a:rPr>
              <a:t>受</a:t>
            </a:r>
            <a:r>
              <a:rPr lang="en-US" altLang="ja-JP" sz="1600" dirty="0">
                <a:solidFill>
                  <a:srgbClr val="004F88"/>
                </a:solidFill>
                <a:latin typeface="+mn-ea"/>
              </a:rPr>
              <a:t>｡</a:t>
            </a:r>
            <a:r>
              <a:rPr lang="ja-JP" altLang="en-US" sz="1600" dirty="0">
                <a:solidFill>
                  <a:srgbClr val="004F88"/>
                </a:solidFill>
                <a:latin typeface="+mn-ea"/>
              </a:rPr>
              <a:t>次報告で使用。</a:t>
            </a:r>
            <a:endParaRPr lang="en-US" altLang="ja-JP" sz="1600" dirty="0">
              <a:solidFill>
                <a:srgbClr val="004F88"/>
              </a:solidFill>
              <a:latin typeface="+mn-ea"/>
            </a:endParaRPr>
          </a:p>
          <a:p>
            <a:pPr marL="0" indent="0">
              <a:buNone/>
            </a:pPr>
            <a:r>
              <a:rPr lang="ja-JP" altLang="en-US" sz="1800" dirty="0">
                <a:latin typeface="+mn-ea"/>
              </a:rPr>
              <a:t>　　　　</a:t>
            </a:r>
            <a:r>
              <a:rPr lang="en-US" altLang="ja-JP" sz="1600" dirty="0">
                <a:latin typeface="+mn-ea"/>
              </a:rPr>
              <a:t>-</a:t>
            </a:r>
            <a:r>
              <a:rPr lang="ja-JP" altLang="en-US" sz="1600" dirty="0">
                <a:latin typeface="+mn-ea"/>
              </a:rPr>
              <a:t>事案</a:t>
            </a:r>
            <a:r>
              <a:rPr lang="en-US" altLang="ja-JP" sz="1600" dirty="0">
                <a:latin typeface="+mn-ea"/>
              </a:rPr>
              <a:t>:</a:t>
            </a:r>
            <a:r>
              <a:rPr lang="ja-JP" altLang="en-US" sz="1600" dirty="0">
                <a:latin typeface="+mn-ea"/>
              </a:rPr>
              <a:t>漏えいの恐れ、毀損　　</a:t>
            </a:r>
            <a:r>
              <a:rPr lang="en-US" altLang="ja-JP" sz="1600" dirty="0">
                <a:latin typeface="+mn-ea"/>
              </a:rPr>
              <a:t>-</a:t>
            </a:r>
            <a:r>
              <a:rPr lang="ja-JP" altLang="en-US" sz="1600" dirty="0">
                <a:latin typeface="+mn-ea"/>
              </a:rPr>
              <a:t>事実経過　　</a:t>
            </a:r>
            <a:r>
              <a:rPr lang="en-US" altLang="ja-JP" sz="1600" dirty="0">
                <a:latin typeface="+mn-ea"/>
              </a:rPr>
              <a:t>-</a:t>
            </a:r>
            <a:r>
              <a:rPr lang="ja-JP" altLang="en-US" sz="1600" dirty="0">
                <a:latin typeface="+mn-ea"/>
              </a:rPr>
              <a:t>人数　</a:t>
            </a:r>
            <a:r>
              <a:rPr lang="en-US" altLang="ja-JP" sz="1600" dirty="0">
                <a:latin typeface="+mn-ea"/>
              </a:rPr>
              <a:t>–</a:t>
            </a:r>
            <a:r>
              <a:rPr lang="ja-JP" altLang="en-US" sz="1600" dirty="0">
                <a:latin typeface="+mn-ea"/>
              </a:rPr>
              <a:t>原因等</a:t>
            </a:r>
            <a:endParaRPr lang="en-US" altLang="ja-JP" sz="1600" dirty="0">
              <a:latin typeface="+mn-ea"/>
            </a:endParaRPr>
          </a:p>
          <a:p>
            <a:pPr marL="0" indent="0">
              <a:buNone/>
            </a:pPr>
            <a:r>
              <a:rPr lang="en-US" altLang="ja-JP" sz="1600" dirty="0">
                <a:latin typeface="+mn-ea"/>
              </a:rPr>
              <a:t>7/18</a:t>
            </a:r>
            <a:r>
              <a:rPr lang="ja-JP" altLang="en-US" sz="1600" dirty="0">
                <a:latin typeface="+mn-ea"/>
              </a:rPr>
              <a:t>　</a:t>
            </a:r>
            <a:r>
              <a:rPr lang="ja-JP" altLang="en-US" sz="1800" dirty="0">
                <a:latin typeface="+mn-ea"/>
              </a:rPr>
              <a:t>続報報告</a:t>
            </a:r>
            <a:r>
              <a:rPr lang="en-US" altLang="ja-JP" sz="1600" dirty="0">
                <a:solidFill>
                  <a:srgbClr val="004F88"/>
                </a:solidFill>
                <a:latin typeface="+mn-ea"/>
              </a:rPr>
              <a:t>… </a:t>
            </a:r>
            <a:r>
              <a:rPr lang="ja-JP" altLang="en-US" sz="1600" dirty="0">
                <a:solidFill>
                  <a:srgbClr val="004F88"/>
                </a:solidFill>
                <a:latin typeface="+mn-ea"/>
              </a:rPr>
              <a:t>顧問先事業所名を提出する連名報告は一つの山でした。</a:t>
            </a:r>
            <a:endParaRPr lang="en-US" altLang="ja-JP" sz="1600" dirty="0">
              <a:latin typeface="+mn-ea"/>
            </a:endParaRPr>
          </a:p>
          <a:p>
            <a:pPr marL="0" indent="0">
              <a:buNone/>
            </a:pPr>
            <a:r>
              <a:rPr lang="ja-JP" altLang="en-US" sz="1800" dirty="0">
                <a:latin typeface="+mn-ea"/>
              </a:rPr>
              <a:t>　　　　</a:t>
            </a:r>
            <a:r>
              <a:rPr lang="en-US" altLang="ja-JP" sz="1600" dirty="0">
                <a:latin typeface="+mn-ea"/>
              </a:rPr>
              <a:t>-</a:t>
            </a:r>
            <a:r>
              <a:rPr lang="ja-JP" altLang="en-US" sz="1600" dirty="0">
                <a:latin typeface="+mn-ea"/>
              </a:rPr>
              <a:t>本人への通知状況　</a:t>
            </a:r>
            <a:r>
              <a:rPr lang="en-US" altLang="ja-JP" sz="1600" dirty="0">
                <a:latin typeface="+mn-ea"/>
              </a:rPr>
              <a:t>–</a:t>
            </a:r>
            <a:r>
              <a:rPr lang="ja-JP" altLang="en-US" sz="1600" dirty="0">
                <a:latin typeface="+mn-ea"/>
              </a:rPr>
              <a:t>個人ﾃﾞｰﾀ取扱委託元事業所ﾘｽﾄ連名報告</a:t>
            </a:r>
            <a:endParaRPr lang="en-US" altLang="ja-JP" sz="1600" dirty="0">
              <a:latin typeface="+mn-ea"/>
            </a:endParaRPr>
          </a:p>
          <a:p>
            <a:pPr marL="0" indent="0">
              <a:buNone/>
            </a:pPr>
            <a:r>
              <a:rPr lang="en-US" altLang="ja-JP" sz="1600" dirty="0">
                <a:latin typeface="+mn-ea"/>
              </a:rPr>
              <a:t>8/4</a:t>
            </a:r>
            <a:r>
              <a:rPr lang="ja-JP" altLang="en-US" sz="1800" dirty="0">
                <a:latin typeface="+mn-ea"/>
              </a:rPr>
              <a:t>　 確報報告</a:t>
            </a:r>
            <a:r>
              <a:rPr lang="en-US" altLang="ja-JP" sz="1600" dirty="0">
                <a:solidFill>
                  <a:srgbClr val="004F88"/>
                </a:solidFill>
                <a:latin typeface="+mn-ea"/>
              </a:rPr>
              <a:t>… </a:t>
            </a:r>
            <a:r>
              <a:rPr lang="ja-JP" altLang="en-US" sz="1600" dirty="0">
                <a:solidFill>
                  <a:srgbClr val="004F88"/>
                </a:solidFill>
                <a:latin typeface="+mn-ea"/>
              </a:rPr>
              <a:t>改善実施の目処を報告しました。</a:t>
            </a:r>
            <a:endParaRPr lang="en-US" altLang="ja-JP" sz="1600" dirty="0">
              <a:latin typeface="+mn-ea"/>
            </a:endParaRPr>
          </a:p>
          <a:p>
            <a:pPr marL="0" indent="0">
              <a:buNone/>
            </a:pPr>
            <a:r>
              <a:rPr lang="ja-JP" altLang="en-US" sz="1800" dirty="0">
                <a:latin typeface="+mn-ea"/>
              </a:rPr>
              <a:t>　　</a:t>
            </a:r>
            <a:r>
              <a:rPr lang="en-US" altLang="ja-JP" sz="1800" dirty="0">
                <a:latin typeface="+mn-ea"/>
              </a:rPr>
              <a:t> </a:t>
            </a:r>
            <a:r>
              <a:rPr lang="ja-JP" altLang="en-US" sz="1800" dirty="0">
                <a:latin typeface="+mn-ea"/>
              </a:rPr>
              <a:t>　　</a:t>
            </a:r>
            <a:r>
              <a:rPr lang="en-US" altLang="ja-JP" sz="1600" dirty="0">
                <a:latin typeface="+mn-ea"/>
              </a:rPr>
              <a:t>-</a:t>
            </a:r>
            <a:r>
              <a:rPr lang="ja-JP" altLang="en-US" sz="1600" dirty="0">
                <a:latin typeface="+mn-ea"/>
              </a:rPr>
              <a:t>本人への対応</a:t>
            </a:r>
            <a:r>
              <a:rPr lang="en-US" altLang="ja-JP" sz="1600" dirty="0">
                <a:latin typeface="+mn-ea"/>
              </a:rPr>
              <a:t>:</a:t>
            </a:r>
            <a:r>
              <a:rPr lang="ja-JP" altLang="en-US" sz="1600" dirty="0">
                <a:latin typeface="+mn-ea"/>
              </a:rPr>
              <a:t>相談窓口設置　</a:t>
            </a:r>
            <a:r>
              <a:rPr lang="en-US" altLang="ja-JP" sz="1600" dirty="0">
                <a:latin typeface="+mn-ea"/>
              </a:rPr>
              <a:t>-</a:t>
            </a:r>
            <a:r>
              <a:rPr lang="ja-JP" altLang="en-US" sz="1600" dirty="0">
                <a:latin typeface="+mn-ea"/>
              </a:rPr>
              <a:t>実施済と実施中の措置</a:t>
            </a:r>
            <a:endParaRPr lang="en-US" altLang="ja-JP" sz="1600" dirty="0">
              <a:latin typeface="+mn-ea"/>
            </a:endParaRPr>
          </a:p>
          <a:p>
            <a:pPr marL="0" indent="0">
              <a:buNone/>
            </a:pPr>
            <a:endParaRPr lang="en-US" altLang="ja-JP" sz="2000" dirty="0">
              <a:latin typeface="+mn-ea"/>
            </a:endParaRPr>
          </a:p>
          <a:p>
            <a:pPr marL="0" indent="0">
              <a:buNone/>
            </a:pPr>
            <a:endParaRPr kumimoji="1" lang="en-US" altLang="ja-JP" dirty="0"/>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b="1" dirty="0">
                <a:solidFill>
                  <a:schemeClr val="accent5">
                    <a:lumMod val="75000"/>
                  </a:schemeClr>
                </a:solidFill>
              </a:rPr>
              <a:t>5</a:t>
            </a:r>
            <a:r>
              <a:rPr lang="en-US" altLang="ja-JP" sz="3200" dirty="0">
                <a:solidFill>
                  <a:schemeClr val="accent5">
                    <a:lumMod val="75000"/>
                  </a:schemeClr>
                </a:solidFill>
              </a:rPr>
              <a:t>.</a:t>
            </a:r>
            <a:r>
              <a:rPr kumimoji="1" lang="en-US" altLang="ja-JP" sz="3200" b="1" dirty="0">
                <a:solidFill>
                  <a:schemeClr val="accent5">
                    <a:lumMod val="75000"/>
                  </a:schemeClr>
                </a:solidFill>
              </a:rPr>
              <a:t> PPC</a:t>
            </a:r>
            <a:r>
              <a:rPr kumimoji="1" lang="ja-JP" altLang="en-US" sz="3200" b="1" dirty="0">
                <a:solidFill>
                  <a:schemeClr val="accent5">
                    <a:lumMod val="75000"/>
                  </a:schemeClr>
                </a:solidFill>
              </a:rPr>
              <a:t>個人情報保護委員会へ報告</a:t>
            </a:r>
            <a:endParaRPr kumimoji="1" lang="ja-JP" altLang="en-US" sz="3200"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20372" y="-1823132"/>
            <a:ext cx="5692773" cy="10657117"/>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D1CA05A2-55AB-2D80-87BE-E5678ACCFA24}"/>
              </a:ext>
            </a:extLst>
          </p:cNvPr>
          <p:cNvSpPr/>
          <p:nvPr/>
        </p:nvSpPr>
        <p:spPr>
          <a:xfrm>
            <a:off x="3966072" y="2812185"/>
            <a:ext cx="3961570" cy="532701"/>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リーフレットを何度も読みました⇒</a:t>
            </a:r>
            <a:endParaRPr lang="en-US" altLang="ja-JP" dirty="0"/>
          </a:p>
        </p:txBody>
      </p:sp>
      <p:pic>
        <p:nvPicPr>
          <p:cNvPr id="33" name="図 32">
            <a:extLst>
              <a:ext uri="{FF2B5EF4-FFF2-40B4-BE49-F238E27FC236}">
                <a16:creationId xmlns:a16="http://schemas.microsoft.com/office/drawing/2014/main" id="{1182008F-563B-CFAD-DAC2-DEEEEDB039DE}"/>
              </a:ext>
            </a:extLst>
          </p:cNvPr>
          <p:cNvPicPr>
            <a:picLocks noChangeAspect="1"/>
          </p:cNvPicPr>
          <p:nvPr/>
        </p:nvPicPr>
        <p:blipFill>
          <a:blip r:embed="rId2"/>
          <a:stretch>
            <a:fillRect/>
          </a:stretch>
        </p:blipFill>
        <p:spPr>
          <a:xfrm>
            <a:off x="7998246" y="1288973"/>
            <a:ext cx="3214347" cy="4482726"/>
          </a:xfrm>
          <a:prstGeom prst="rect">
            <a:avLst/>
          </a:prstGeom>
          <a:ln>
            <a:solidFill>
              <a:schemeClr val="tx1"/>
            </a:solidFill>
          </a:ln>
        </p:spPr>
      </p:pic>
      <p:sp>
        <p:nvSpPr>
          <p:cNvPr id="34" name="テキスト ボックス 33">
            <a:extLst>
              <a:ext uri="{FF2B5EF4-FFF2-40B4-BE49-F238E27FC236}">
                <a16:creationId xmlns:a16="http://schemas.microsoft.com/office/drawing/2014/main" id="{CF332DBD-5C05-AF34-745D-BF00A542E20F}"/>
              </a:ext>
            </a:extLst>
          </p:cNvPr>
          <p:cNvSpPr txBox="1"/>
          <p:nvPr/>
        </p:nvSpPr>
        <p:spPr>
          <a:xfrm>
            <a:off x="7272050" y="5785559"/>
            <a:ext cx="4256318" cy="369332"/>
          </a:xfrm>
          <a:prstGeom prst="rect">
            <a:avLst/>
          </a:prstGeom>
          <a:noFill/>
        </p:spPr>
        <p:txBody>
          <a:bodyPr wrap="square" rtlCol="0">
            <a:spAutoFit/>
          </a:bodyPr>
          <a:lstStyle/>
          <a:p>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根拠</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「個人情報保護法第</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26</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条</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1</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項」 「個人情報保護委員会規則」</a:t>
            </a:r>
            <a:endPar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endParaRPr>
          </a:p>
          <a:p>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「特定の個人を識別するための番号の利用等に関する法律第</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29</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条の</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4</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第</a:t>
            </a:r>
            <a:r>
              <a:rPr lang="en-US" altLang="ja-JP" sz="900" b="0" i="0" dirty="0">
                <a:solidFill>
                  <a:srgbClr val="444444"/>
                </a:solidFill>
                <a:effectLst/>
                <a:highlight>
                  <a:srgbClr val="FFFFFF"/>
                </a:highlight>
                <a:latin typeface="Meiryo" panose="020B0604030504040204" pitchFamily="50" charset="-128"/>
                <a:ea typeface="Meiryo" panose="020B0604030504040204" pitchFamily="50" charset="-128"/>
              </a:rPr>
              <a:t>1</a:t>
            </a:r>
            <a:r>
              <a:rPr lang="ja-JP" altLang="en-US" sz="900" b="0" i="0" dirty="0">
                <a:solidFill>
                  <a:srgbClr val="444444"/>
                </a:solidFill>
                <a:effectLst/>
                <a:highlight>
                  <a:srgbClr val="FFFFFF"/>
                </a:highlight>
                <a:latin typeface="Meiryo" panose="020B0604030504040204" pitchFamily="50" charset="-128"/>
                <a:ea typeface="Meiryo" panose="020B0604030504040204" pitchFamily="50" charset="-128"/>
              </a:rPr>
              <a:t>項」</a:t>
            </a:r>
            <a:endParaRPr lang="en-US" altLang="ja-JP" sz="900" dirty="0">
              <a:latin typeface="+mn-ea"/>
            </a:endParaRPr>
          </a:p>
        </p:txBody>
      </p:sp>
      <p:sp>
        <p:nvSpPr>
          <p:cNvPr id="4" name="スライド番号プレースホルダー 3">
            <a:extLst>
              <a:ext uri="{FF2B5EF4-FFF2-40B4-BE49-F238E27FC236}">
                <a16:creationId xmlns:a16="http://schemas.microsoft.com/office/drawing/2014/main" id="{45C3D073-10AE-5BF4-8D87-EE6425CEF4BB}"/>
              </a:ext>
            </a:extLst>
          </p:cNvPr>
          <p:cNvSpPr>
            <a:spLocks noGrp="1"/>
          </p:cNvSpPr>
          <p:nvPr>
            <p:ph type="sldNum" sz="quarter" idx="12"/>
          </p:nvPr>
        </p:nvSpPr>
        <p:spPr/>
        <p:txBody>
          <a:bodyPr/>
          <a:lstStyle/>
          <a:p>
            <a:fld id="{69F5DD99-791E-45C5-9A78-556DA3400D72}" type="slidenum">
              <a:rPr kumimoji="1" lang="ja-JP" altLang="en-US" smtClean="0"/>
              <a:t>8</a:t>
            </a:fld>
            <a:endParaRPr kumimoji="1" lang="ja-JP" altLang="en-US"/>
          </a:p>
        </p:txBody>
      </p:sp>
    </p:spTree>
    <p:extLst>
      <p:ext uri="{BB962C8B-B14F-4D97-AF65-F5344CB8AC3E}">
        <p14:creationId xmlns:p14="http://schemas.microsoft.com/office/powerpoint/2010/main" val="154003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662DF4-B222-1A81-2999-FFE237DB290A}"/>
              </a:ext>
            </a:extLst>
          </p:cNvPr>
          <p:cNvSpPr>
            <a:spLocks noGrp="1"/>
          </p:cNvSpPr>
          <p:nvPr>
            <p:ph idx="1"/>
          </p:nvPr>
        </p:nvSpPr>
        <p:spPr>
          <a:xfrm>
            <a:off x="979407" y="2599679"/>
            <a:ext cx="7228159" cy="2589266"/>
          </a:xfrm>
        </p:spPr>
        <p:txBody>
          <a:bodyPr>
            <a:normAutofit fontScale="47500" lnSpcReduction="20000"/>
          </a:bodyPr>
          <a:lstStyle/>
          <a:p>
            <a:pPr marL="0" indent="0">
              <a:buNone/>
            </a:pPr>
            <a:r>
              <a:rPr lang="en-US" altLang="ja-JP" sz="3400" dirty="0">
                <a:latin typeface="+mn-ea"/>
              </a:rPr>
              <a:t>-</a:t>
            </a:r>
            <a:r>
              <a:rPr lang="ja-JP" altLang="en-US" sz="3400" dirty="0">
                <a:latin typeface="+mn-ea"/>
              </a:rPr>
              <a:t>パソコン設定は業者に委ねていた。</a:t>
            </a:r>
            <a:endParaRPr lang="en-US" altLang="ja-JP" sz="3400" dirty="0">
              <a:latin typeface="+mn-ea"/>
            </a:endParaRPr>
          </a:p>
          <a:p>
            <a:pPr marL="0" indent="0">
              <a:buNone/>
            </a:pPr>
            <a:r>
              <a:rPr lang="ja-JP" altLang="en-US" sz="3400" dirty="0">
                <a:latin typeface="+mn-ea"/>
              </a:rPr>
              <a:t>　・バックアップを二重に取っていた。</a:t>
            </a:r>
            <a:endParaRPr lang="en-US" altLang="ja-JP" sz="3400" dirty="0">
              <a:latin typeface="+mn-ea"/>
            </a:endParaRPr>
          </a:p>
          <a:p>
            <a:pPr marL="0" indent="0">
              <a:buNone/>
            </a:pPr>
            <a:r>
              <a:rPr lang="ja-JP" altLang="en-US" sz="3400" dirty="0">
                <a:latin typeface="+mn-ea"/>
              </a:rPr>
              <a:t>　　　サーバは自動で、各業務は手動で</a:t>
            </a:r>
            <a:r>
              <a:rPr lang="en-US" altLang="ja-JP" sz="3400" dirty="0">
                <a:latin typeface="+mn-ea"/>
              </a:rPr>
              <a:t>USB</a:t>
            </a:r>
            <a:r>
              <a:rPr lang="ja-JP" altLang="en-US" sz="3400" dirty="0">
                <a:latin typeface="+mn-ea"/>
              </a:rPr>
              <a:t>にデータ保存。</a:t>
            </a:r>
            <a:endParaRPr lang="en-US" altLang="ja-JP" sz="3400" dirty="0">
              <a:latin typeface="+mn-ea"/>
            </a:endParaRPr>
          </a:p>
          <a:p>
            <a:pPr marL="0" indent="0">
              <a:buNone/>
            </a:pPr>
            <a:r>
              <a:rPr lang="ja-JP" altLang="en-US" sz="3400" dirty="0">
                <a:latin typeface="+mn-ea"/>
              </a:rPr>
              <a:t>　・サーバの電源は常にｏｎ</a:t>
            </a:r>
            <a:endParaRPr lang="en-US" altLang="ja-JP" sz="3400" dirty="0">
              <a:latin typeface="+mn-ea"/>
            </a:endParaRPr>
          </a:p>
          <a:p>
            <a:pPr marL="0" indent="0">
              <a:buNone/>
            </a:pPr>
            <a:r>
              <a:rPr lang="ja-JP" altLang="en-US" sz="3400" dirty="0">
                <a:latin typeface="+mn-ea"/>
              </a:rPr>
              <a:t>　・ファイヤーウォール設置</a:t>
            </a:r>
            <a:endParaRPr lang="en-US" altLang="ja-JP" sz="3400" dirty="0">
              <a:latin typeface="+mn-ea"/>
            </a:endParaRPr>
          </a:p>
          <a:p>
            <a:pPr marL="0" indent="0">
              <a:buNone/>
            </a:pPr>
            <a:r>
              <a:rPr lang="ja-JP" altLang="en-US" sz="3400" dirty="0">
                <a:latin typeface="+mn-ea"/>
              </a:rPr>
              <a:t>　・ルーター内ファイヤーウォール設定：強</a:t>
            </a:r>
            <a:endParaRPr lang="en-US" altLang="ja-JP" sz="3400" dirty="0">
              <a:latin typeface="+mn-ea"/>
            </a:endParaRPr>
          </a:p>
          <a:p>
            <a:pPr marL="0" indent="0">
              <a:buNone/>
            </a:pPr>
            <a:r>
              <a:rPr lang="en-US" altLang="ja-JP" sz="2500" dirty="0">
                <a:latin typeface="+mn-ea"/>
              </a:rPr>
              <a:t>-</a:t>
            </a:r>
            <a:r>
              <a:rPr lang="ja-JP" altLang="en-US" sz="2500" dirty="0">
                <a:latin typeface="+mn-ea"/>
              </a:rPr>
              <a:t>個人番号の取り扱い開始に伴い</a:t>
            </a:r>
            <a:endParaRPr lang="en-US" altLang="ja-JP" sz="2500" dirty="0">
              <a:latin typeface="+mn-ea"/>
            </a:endParaRPr>
          </a:p>
          <a:p>
            <a:pPr marL="0" indent="0">
              <a:buNone/>
            </a:pPr>
            <a:r>
              <a:rPr lang="ja-JP" altLang="en-US" sz="2500" dirty="0">
                <a:latin typeface="+mn-ea"/>
              </a:rPr>
              <a:t>　　県会情報セキュリティ委員会研修を受講し</a:t>
            </a:r>
            <a:r>
              <a:rPr lang="en-US" altLang="ja-JP" sz="2500" dirty="0" err="1">
                <a:latin typeface="+mn-ea"/>
              </a:rPr>
              <a:t>SRPⅡ</a:t>
            </a:r>
            <a:r>
              <a:rPr lang="ja-JP" altLang="en-US" sz="2500" dirty="0">
                <a:latin typeface="+mn-ea"/>
              </a:rPr>
              <a:t>取得</a:t>
            </a:r>
            <a:endParaRPr lang="en-US" altLang="ja-JP" sz="2500" dirty="0">
              <a:latin typeface="+mn-ea"/>
            </a:endParaRPr>
          </a:p>
          <a:p>
            <a:pPr marL="0" indent="0">
              <a:buNone/>
            </a:pPr>
            <a:r>
              <a:rPr lang="ja-JP" altLang="en-US" sz="2000" dirty="0">
                <a:latin typeface="+mn-ea"/>
              </a:rPr>
              <a:t>　　</a:t>
            </a:r>
            <a:endParaRPr lang="en-US" altLang="ja-JP" sz="2000" dirty="0">
              <a:latin typeface="+mn-ea"/>
            </a:endParaRPr>
          </a:p>
          <a:p>
            <a:pPr marL="0" indent="0">
              <a:buNone/>
            </a:pPr>
            <a:endParaRPr lang="en-US" altLang="ja-JP" sz="2000" dirty="0">
              <a:latin typeface="+mn-ea"/>
            </a:endParaRPr>
          </a:p>
          <a:p>
            <a:pPr marL="0" indent="0">
              <a:buNone/>
            </a:pPr>
            <a:endParaRPr kumimoji="1" lang="en-US" altLang="ja-JP" dirty="0"/>
          </a:p>
        </p:txBody>
      </p:sp>
      <p:sp>
        <p:nvSpPr>
          <p:cNvPr id="4" name="四角形: 角を丸くする 3">
            <a:extLst>
              <a:ext uri="{FF2B5EF4-FFF2-40B4-BE49-F238E27FC236}">
                <a16:creationId xmlns:a16="http://schemas.microsoft.com/office/drawing/2014/main" id="{B3967303-79E3-23D0-504A-ECA5EF894F62}"/>
              </a:ext>
            </a:extLst>
          </p:cNvPr>
          <p:cNvSpPr/>
          <p:nvPr/>
        </p:nvSpPr>
        <p:spPr>
          <a:xfrm>
            <a:off x="992989" y="1383385"/>
            <a:ext cx="3358311" cy="95032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8F74A7B-A8A0-ABEC-8FB5-855379AC406B}"/>
              </a:ext>
            </a:extLst>
          </p:cNvPr>
          <p:cNvSpPr>
            <a:spLocks noGrp="1"/>
          </p:cNvSpPr>
          <p:nvPr>
            <p:ph type="title"/>
          </p:nvPr>
        </p:nvSpPr>
        <p:spPr>
          <a:xfrm>
            <a:off x="838200" y="659041"/>
            <a:ext cx="10515600" cy="777874"/>
          </a:xfrm>
        </p:spPr>
        <p:txBody>
          <a:bodyPr>
            <a:normAutofit/>
          </a:bodyPr>
          <a:lstStyle/>
          <a:p>
            <a:r>
              <a:rPr lang="en-US" altLang="ja-JP" sz="3200" b="1" dirty="0">
                <a:solidFill>
                  <a:schemeClr val="accent5">
                    <a:lumMod val="75000"/>
                  </a:schemeClr>
                </a:solidFill>
              </a:rPr>
              <a:t>6.</a:t>
            </a:r>
            <a:r>
              <a:rPr lang="ja-JP" altLang="en-US" sz="3200" b="1" dirty="0">
                <a:solidFill>
                  <a:schemeClr val="accent5">
                    <a:lumMod val="75000"/>
                  </a:schemeClr>
                </a:solidFill>
              </a:rPr>
              <a:t>当時の環境とセキュリティ対策について</a:t>
            </a:r>
            <a:endParaRPr kumimoji="1" lang="ja-JP" altLang="en-US" sz="3200" b="1" dirty="0">
              <a:solidFill>
                <a:schemeClr val="accent5">
                  <a:lumMod val="75000"/>
                </a:schemeClr>
              </a:solidFill>
            </a:endParaRPr>
          </a:p>
        </p:txBody>
      </p:sp>
      <p:sp>
        <p:nvSpPr>
          <p:cNvPr id="5" name="L 字 4">
            <a:extLst>
              <a:ext uri="{FF2B5EF4-FFF2-40B4-BE49-F238E27FC236}">
                <a16:creationId xmlns:a16="http://schemas.microsoft.com/office/drawing/2014/main" id="{F636CECC-90F6-F933-8C73-B95980C9CC23}"/>
              </a:ext>
            </a:extLst>
          </p:cNvPr>
          <p:cNvSpPr/>
          <p:nvPr/>
        </p:nvSpPr>
        <p:spPr>
          <a:xfrm rot="16200000">
            <a:off x="3301320" y="-1804081"/>
            <a:ext cx="5752646" cy="10678886"/>
          </a:xfrm>
          <a:prstGeom prst="corner">
            <a:avLst>
              <a:gd name="adj1" fmla="val 2775"/>
              <a:gd name="adj2" fmla="val 3074"/>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グラフィックス 9" descr="コンピューター 枠線">
            <a:extLst>
              <a:ext uri="{FF2B5EF4-FFF2-40B4-BE49-F238E27FC236}">
                <a16:creationId xmlns:a16="http://schemas.microsoft.com/office/drawing/2014/main" id="{641EF8E9-2CB4-4135-24DF-19B30322D9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3555" y="1497651"/>
            <a:ext cx="541929" cy="541929"/>
          </a:xfrm>
          <a:prstGeom prst="rect">
            <a:avLst/>
          </a:prstGeom>
        </p:spPr>
      </p:pic>
      <p:pic>
        <p:nvPicPr>
          <p:cNvPr id="1026" name="Picture 2">
            <a:extLst>
              <a:ext uri="{FF2B5EF4-FFF2-40B4-BE49-F238E27FC236}">
                <a16:creationId xmlns:a16="http://schemas.microsoft.com/office/drawing/2014/main" id="{BDBCFEFE-4C0A-848F-D15F-93361AA0E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453" y="1302582"/>
            <a:ext cx="633629" cy="633629"/>
          </a:xfrm>
          <a:prstGeom prst="rect">
            <a:avLst/>
          </a:prstGeom>
          <a:noFill/>
          <a:extLst>
            <a:ext uri="{909E8E84-426E-40DD-AFC4-6F175D3DCCD1}">
              <a14:hiddenFill xmlns:a14="http://schemas.microsoft.com/office/drawing/2010/main">
                <a:solidFill>
                  <a:srgbClr val="FFFFFF"/>
                </a:solidFill>
              </a14:hiddenFill>
            </a:ext>
          </a:extLst>
        </p:spPr>
      </p:pic>
      <p:pic>
        <p:nvPicPr>
          <p:cNvPr id="13" name="グラフィックス 12" descr="コンピューター 枠線">
            <a:extLst>
              <a:ext uri="{FF2B5EF4-FFF2-40B4-BE49-F238E27FC236}">
                <a16:creationId xmlns:a16="http://schemas.microsoft.com/office/drawing/2014/main" id="{D7810600-0C21-5BB1-048E-6D9CD8317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7369" y="1394282"/>
            <a:ext cx="541929" cy="541929"/>
          </a:xfrm>
          <a:prstGeom prst="rect">
            <a:avLst/>
          </a:prstGeom>
        </p:spPr>
      </p:pic>
      <p:cxnSp>
        <p:nvCxnSpPr>
          <p:cNvPr id="17" name="直線コネクタ 16">
            <a:extLst>
              <a:ext uri="{FF2B5EF4-FFF2-40B4-BE49-F238E27FC236}">
                <a16:creationId xmlns:a16="http://schemas.microsoft.com/office/drawing/2014/main" id="{0AFE5856-4841-61FB-3496-4CCB3079CEAD}"/>
              </a:ext>
            </a:extLst>
          </p:cNvPr>
          <p:cNvCxnSpPr/>
          <p:nvPr/>
        </p:nvCxnSpPr>
        <p:spPr>
          <a:xfrm>
            <a:off x="1228936" y="1903663"/>
            <a:ext cx="2886419"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グラフィックス 6" descr="コンピューター 単色塗りつぶし">
            <a:extLst>
              <a:ext uri="{FF2B5EF4-FFF2-40B4-BE49-F238E27FC236}">
                <a16:creationId xmlns:a16="http://schemas.microsoft.com/office/drawing/2014/main" id="{385C7ADB-7C9C-D0F8-32B3-D7DAEAB99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3325" y="1389237"/>
            <a:ext cx="623441" cy="623441"/>
          </a:xfrm>
          <a:prstGeom prst="rect">
            <a:avLst/>
          </a:prstGeom>
        </p:spPr>
      </p:pic>
      <p:sp>
        <p:nvSpPr>
          <p:cNvPr id="27" name="テキスト ボックス 26">
            <a:extLst>
              <a:ext uri="{FF2B5EF4-FFF2-40B4-BE49-F238E27FC236}">
                <a16:creationId xmlns:a16="http://schemas.microsoft.com/office/drawing/2014/main" id="{09130654-7CE2-3916-F14B-153E98CC0A03}"/>
              </a:ext>
            </a:extLst>
          </p:cNvPr>
          <p:cNvSpPr txBox="1"/>
          <p:nvPr/>
        </p:nvSpPr>
        <p:spPr>
          <a:xfrm>
            <a:off x="1240576" y="1911182"/>
            <a:ext cx="2736513" cy="369332"/>
          </a:xfrm>
          <a:prstGeom prst="rect">
            <a:avLst/>
          </a:prstGeom>
          <a:noFill/>
        </p:spPr>
        <p:txBody>
          <a:bodyPr wrap="square" rtlCol="0">
            <a:spAutoFit/>
          </a:bodyPr>
          <a:lstStyle/>
          <a:p>
            <a:r>
              <a:rPr kumimoji="1" lang="ja-JP" altLang="en-US" dirty="0"/>
              <a:t>サーバ　　　  子</a:t>
            </a:r>
            <a:r>
              <a:rPr kumimoji="1" lang="en-US" altLang="ja-JP" dirty="0"/>
              <a:t>PC</a:t>
            </a:r>
            <a:endParaRPr kumimoji="1" lang="ja-JP" altLang="en-US" dirty="0"/>
          </a:p>
        </p:txBody>
      </p:sp>
      <p:sp>
        <p:nvSpPr>
          <p:cNvPr id="28" name="テキスト ボックス 27">
            <a:extLst>
              <a:ext uri="{FF2B5EF4-FFF2-40B4-BE49-F238E27FC236}">
                <a16:creationId xmlns:a16="http://schemas.microsoft.com/office/drawing/2014/main" id="{F84732E9-F9DF-E2B8-2B55-4935D22A3E56}"/>
              </a:ext>
            </a:extLst>
          </p:cNvPr>
          <p:cNvSpPr txBox="1"/>
          <p:nvPr/>
        </p:nvSpPr>
        <p:spPr>
          <a:xfrm>
            <a:off x="4515689" y="1937347"/>
            <a:ext cx="3055971" cy="379483"/>
          </a:xfrm>
          <a:prstGeom prst="rect">
            <a:avLst/>
          </a:prstGeom>
          <a:noFill/>
        </p:spPr>
        <p:txBody>
          <a:bodyPr wrap="square" rtlCol="0">
            <a:spAutoFit/>
          </a:bodyPr>
          <a:lstStyle/>
          <a:p>
            <a:r>
              <a:rPr kumimoji="1" lang="ja-JP" altLang="en-US" dirty="0"/>
              <a:t>独立したメール用</a:t>
            </a:r>
            <a:r>
              <a:rPr kumimoji="1" lang="en-US" altLang="ja-JP" dirty="0"/>
              <a:t>PC</a:t>
            </a:r>
            <a:endParaRPr kumimoji="1" lang="ja-JP" altLang="en-US" dirty="0"/>
          </a:p>
        </p:txBody>
      </p:sp>
      <p:pic>
        <p:nvPicPr>
          <p:cNvPr id="1028" name="Picture 4">
            <a:extLst>
              <a:ext uri="{FF2B5EF4-FFF2-40B4-BE49-F238E27FC236}">
                <a16:creationId xmlns:a16="http://schemas.microsoft.com/office/drawing/2014/main" id="{33983A54-D974-0B77-ADC9-14F93B473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8445" y="1257077"/>
            <a:ext cx="777874" cy="7778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957737D3-582A-2F60-B7BF-9DEC7C14536C}"/>
              </a:ext>
            </a:extLst>
          </p:cNvPr>
          <p:cNvSpPr txBox="1"/>
          <p:nvPr/>
        </p:nvSpPr>
        <p:spPr>
          <a:xfrm>
            <a:off x="7942963" y="1953714"/>
            <a:ext cx="3055971" cy="379483"/>
          </a:xfrm>
          <a:prstGeom prst="rect">
            <a:avLst/>
          </a:prstGeom>
          <a:noFill/>
        </p:spPr>
        <p:txBody>
          <a:bodyPr wrap="square" rtlCol="0">
            <a:spAutoFit/>
          </a:bodyPr>
          <a:lstStyle/>
          <a:p>
            <a:r>
              <a:rPr kumimoji="1" lang="en-US" altLang="ja-JP" dirty="0"/>
              <a:t>FAX              </a:t>
            </a:r>
            <a:r>
              <a:rPr kumimoji="1" lang="ja-JP" altLang="en-US" dirty="0"/>
              <a:t>　　電話</a:t>
            </a:r>
            <a:r>
              <a:rPr kumimoji="1" lang="en-US" altLang="ja-JP" dirty="0"/>
              <a:t>               </a:t>
            </a:r>
            <a:endParaRPr kumimoji="1" lang="ja-JP" altLang="en-US" dirty="0"/>
          </a:p>
        </p:txBody>
      </p:sp>
      <p:sp>
        <p:nvSpPr>
          <p:cNvPr id="31" name="四角形: 角を丸くする 30">
            <a:extLst>
              <a:ext uri="{FF2B5EF4-FFF2-40B4-BE49-F238E27FC236}">
                <a16:creationId xmlns:a16="http://schemas.microsoft.com/office/drawing/2014/main" id="{D1CA05A2-55AB-2D80-87BE-E5678ACCFA24}"/>
              </a:ext>
            </a:extLst>
          </p:cNvPr>
          <p:cNvSpPr/>
          <p:nvPr/>
        </p:nvSpPr>
        <p:spPr>
          <a:xfrm>
            <a:off x="6473581" y="2280514"/>
            <a:ext cx="4525353" cy="3918445"/>
          </a:xfrm>
          <a:prstGeom prst="roundRect">
            <a:avLst/>
          </a:prstGeom>
          <a:solidFill>
            <a:srgbClr val="FFFFCC"/>
          </a:solidFill>
          <a:ln>
            <a:solidFill>
              <a:srgbClr val="FFCA53"/>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⇒バックアップを三重に</a:t>
            </a:r>
            <a:endParaRPr lang="en-US" altLang="ja-JP" dirty="0"/>
          </a:p>
          <a:p>
            <a:r>
              <a:rPr lang="ja-JP" altLang="en-US" dirty="0"/>
              <a:t>　　外付ハードディスクを増設</a:t>
            </a:r>
            <a:endParaRPr lang="en-US" altLang="ja-JP" dirty="0"/>
          </a:p>
          <a:p>
            <a:endParaRPr lang="en-US" altLang="ja-JP" dirty="0"/>
          </a:p>
          <a:p>
            <a:r>
              <a:rPr lang="ja-JP" altLang="en-US" dirty="0"/>
              <a:t>⇒外部から攻撃される時間減へ</a:t>
            </a:r>
            <a:endParaRPr lang="en-US" altLang="ja-JP" dirty="0"/>
          </a:p>
          <a:p>
            <a:r>
              <a:rPr lang="ja-JP" altLang="en-US" dirty="0"/>
              <a:t>　　夜間はサーバを停止</a:t>
            </a:r>
            <a:endParaRPr lang="en-US" altLang="ja-JP" dirty="0"/>
          </a:p>
          <a:p>
            <a:endParaRPr lang="en-US" altLang="ja-JP" dirty="0"/>
          </a:p>
          <a:p>
            <a:r>
              <a:rPr lang="ja-JP" altLang="en-US" dirty="0"/>
              <a:t>⇒データの整理整頓</a:t>
            </a:r>
            <a:endParaRPr lang="en-US" altLang="ja-JP" dirty="0"/>
          </a:p>
          <a:p>
            <a:r>
              <a:rPr lang="ja-JP" altLang="en-US" dirty="0"/>
              <a:t>　　不要データ削除</a:t>
            </a:r>
            <a:endParaRPr lang="en-US" altLang="ja-JP" dirty="0"/>
          </a:p>
          <a:p>
            <a:r>
              <a:rPr lang="ja-JP" altLang="en-US" dirty="0"/>
              <a:t>　　すぐ使わないデータは媒体を変更</a:t>
            </a:r>
            <a:endParaRPr lang="en-US" altLang="ja-JP" dirty="0"/>
          </a:p>
          <a:p>
            <a:endParaRPr lang="en-US" altLang="ja-JP" dirty="0"/>
          </a:p>
          <a:p>
            <a:r>
              <a:rPr lang="ja-JP" altLang="en-US" dirty="0"/>
              <a:t>⇒全員参加の安全活動・対処認知</a:t>
            </a:r>
            <a:endParaRPr lang="en-US" altLang="ja-JP" dirty="0"/>
          </a:p>
          <a:p>
            <a:r>
              <a:rPr lang="ja-JP" altLang="en-US" dirty="0"/>
              <a:t>　　 外部・</a:t>
            </a:r>
            <a:r>
              <a:rPr lang="en-US" altLang="ja-JP" dirty="0"/>
              <a:t>PPC</a:t>
            </a:r>
            <a:r>
              <a:rPr lang="ja-JP" altLang="en-US" dirty="0"/>
              <a:t>動画研修・内部研修</a:t>
            </a:r>
            <a:endParaRPr lang="en-US" altLang="ja-JP" dirty="0"/>
          </a:p>
          <a:p>
            <a:r>
              <a:rPr lang="ja-JP" altLang="en-US" dirty="0"/>
              <a:t>　　 情報管理規程等 </a:t>
            </a:r>
            <a:r>
              <a:rPr lang="en-US" altLang="ja-JP" dirty="0"/>
              <a:t>11</a:t>
            </a:r>
            <a:r>
              <a:rPr lang="ja-JP" altLang="en-US" dirty="0"/>
              <a:t>月</a:t>
            </a:r>
            <a:r>
              <a:rPr lang="en-US" altLang="ja-JP" dirty="0"/>
              <a:t>4</a:t>
            </a:r>
            <a:r>
              <a:rPr lang="ja-JP" altLang="en-US" dirty="0"/>
              <a:t>週間</a:t>
            </a:r>
            <a:endParaRPr lang="en-US" altLang="ja-JP" dirty="0"/>
          </a:p>
        </p:txBody>
      </p:sp>
      <p:sp>
        <p:nvSpPr>
          <p:cNvPr id="6" name="四角形: 角を丸くする 5">
            <a:extLst>
              <a:ext uri="{FF2B5EF4-FFF2-40B4-BE49-F238E27FC236}">
                <a16:creationId xmlns:a16="http://schemas.microsoft.com/office/drawing/2014/main" id="{944E7A27-5167-38F0-1D00-1B8BBAFFDE2F}"/>
              </a:ext>
            </a:extLst>
          </p:cNvPr>
          <p:cNvSpPr/>
          <p:nvPr/>
        </p:nvSpPr>
        <p:spPr>
          <a:xfrm>
            <a:off x="979406" y="5084547"/>
            <a:ext cx="4311051" cy="952919"/>
          </a:xfrm>
          <a:prstGeom prst="roundRect">
            <a:avLst/>
          </a:prstGeom>
          <a:ln>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accent2">
                    <a:lumMod val="50000"/>
                  </a:schemeClr>
                </a:solidFill>
              </a:rPr>
              <a:t>脆弱なところはどこか？</a:t>
            </a:r>
            <a:endParaRPr kumimoji="1" lang="en-US" altLang="ja-JP" sz="2400" dirty="0">
              <a:solidFill>
                <a:schemeClr val="accent2">
                  <a:lumMod val="50000"/>
                </a:schemeClr>
              </a:solidFill>
            </a:endParaRPr>
          </a:p>
          <a:p>
            <a:pPr algn="ctr"/>
            <a:r>
              <a:rPr kumimoji="1" lang="ja-JP" altLang="en-US" sz="2400" dirty="0">
                <a:solidFill>
                  <a:schemeClr val="accent2">
                    <a:lumMod val="50000"/>
                  </a:schemeClr>
                </a:solidFill>
              </a:rPr>
              <a:t>どう強化すれば良いか？</a:t>
            </a:r>
            <a:endParaRPr kumimoji="1" lang="en-US" altLang="ja-JP" sz="2400" dirty="0">
              <a:solidFill>
                <a:schemeClr val="accent2">
                  <a:lumMod val="50000"/>
                </a:schemeClr>
              </a:solidFill>
            </a:endParaRPr>
          </a:p>
        </p:txBody>
      </p:sp>
      <p:sp>
        <p:nvSpPr>
          <p:cNvPr id="8" name="四角形: 角を丸くする 7">
            <a:extLst>
              <a:ext uri="{FF2B5EF4-FFF2-40B4-BE49-F238E27FC236}">
                <a16:creationId xmlns:a16="http://schemas.microsoft.com/office/drawing/2014/main" id="{660B3AD0-DE7A-9DD2-AE03-6C01346F3A30}"/>
              </a:ext>
            </a:extLst>
          </p:cNvPr>
          <p:cNvSpPr/>
          <p:nvPr/>
        </p:nvSpPr>
        <p:spPr>
          <a:xfrm>
            <a:off x="9986683" y="2287843"/>
            <a:ext cx="1367118" cy="1402808"/>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chemeClr val="accent2">
                    <a:lumMod val="50000"/>
                  </a:schemeClr>
                </a:solidFill>
              </a:rPr>
              <a:t>システム会社からの意見を参考に</a:t>
            </a:r>
            <a:endParaRPr kumimoji="1" lang="en-US" altLang="ja-JP" sz="2000" b="1" dirty="0">
              <a:solidFill>
                <a:schemeClr val="accent2">
                  <a:lumMod val="50000"/>
                </a:schemeClr>
              </a:solidFill>
            </a:endParaRPr>
          </a:p>
        </p:txBody>
      </p:sp>
      <p:sp>
        <p:nvSpPr>
          <p:cNvPr id="9" name="スライド番号プレースホルダー 8">
            <a:extLst>
              <a:ext uri="{FF2B5EF4-FFF2-40B4-BE49-F238E27FC236}">
                <a16:creationId xmlns:a16="http://schemas.microsoft.com/office/drawing/2014/main" id="{F0B74781-088B-9F14-8D88-B4EE011476D6}"/>
              </a:ext>
            </a:extLst>
          </p:cNvPr>
          <p:cNvSpPr>
            <a:spLocks noGrp="1"/>
          </p:cNvSpPr>
          <p:nvPr>
            <p:ph type="sldNum" sz="quarter" idx="12"/>
          </p:nvPr>
        </p:nvSpPr>
        <p:spPr/>
        <p:txBody>
          <a:bodyPr/>
          <a:lstStyle/>
          <a:p>
            <a:fld id="{69F5DD99-791E-45C5-9A78-556DA3400D72}" type="slidenum">
              <a:rPr kumimoji="1" lang="ja-JP" altLang="en-US" smtClean="0"/>
              <a:t>9</a:t>
            </a:fld>
            <a:endParaRPr kumimoji="1" lang="ja-JP" altLang="en-US"/>
          </a:p>
        </p:txBody>
      </p:sp>
    </p:spTree>
    <p:extLst>
      <p:ext uri="{BB962C8B-B14F-4D97-AF65-F5344CB8AC3E}">
        <p14:creationId xmlns:p14="http://schemas.microsoft.com/office/powerpoint/2010/main" val="35191439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2764</TotalTime>
  <Words>1735</Words>
  <Application>Microsoft Office PowerPoint</Application>
  <PresentationFormat>ワイド画面</PresentationFormat>
  <Paragraphs>279</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メイリオ</vt:lpstr>
      <vt:lpstr>メイリオ</vt:lpstr>
      <vt:lpstr>游ゴシック</vt:lpstr>
      <vt:lpstr>Aptos</vt:lpstr>
      <vt:lpstr>Aptos Display</vt:lpstr>
      <vt:lpstr>Arial</vt:lpstr>
      <vt:lpstr>Office Theme</vt:lpstr>
      <vt:lpstr>情報セキュリティ講座</vt:lpstr>
      <vt:lpstr>PowerPoint プレゼンテーション</vt:lpstr>
      <vt:lpstr>1.何が起こった？　悪夢は突然訪れました。</vt:lpstr>
      <vt:lpstr>2-1.事務所の業務</vt:lpstr>
      <vt:lpstr>2-2. システム会社と社労士事務所の立場</vt:lpstr>
      <vt:lpstr>3. 対応３本　</vt:lpstr>
      <vt:lpstr>4.安全に業務を進められるか</vt:lpstr>
      <vt:lpstr>5. PPC個人情報保護委員会へ報告</vt:lpstr>
      <vt:lpstr>6.当時の環境とセキュリティ対策について</vt:lpstr>
      <vt:lpstr>7-1. 委託元(顧問先)への連絡1</vt:lpstr>
      <vt:lpstr>7-2. 業務委託元への連絡2</vt:lpstr>
      <vt:lpstr>8. 備えを継続する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情報セキュリティ講座</dc:title>
  <dc:creator>松下社会保険労務士事務所</dc:creator>
  <cp:lastModifiedBy>延野 金田</cp:lastModifiedBy>
  <cp:revision>57</cp:revision>
  <cp:lastPrinted>2025-11-12T08:13:25Z</cp:lastPrinted>
  <dcterms:created xsi:type="dcterms:W3CDTF">2025-11-06T12:34:32Z</dcterms:created>
  <dcterms:modified xsi:type="dcterms:W3CDTF">2025-11-12T23:02:32Z</dcterms:modified>
</cp:coreProperties>
</file>