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3"/>
  </p:notesMasterIdLst>
  <p:sldIdLst>
    <p:sldId id="256" r:id="rId2"/>
    <p:sldId id="266" r:id="rId3"/>
    <p:sldId id="270" r:id="rId4"/>
    <p:sldId id="282" r:id="rId5"/>
    <p:sldId id="271" r:id="rId6"/>
    <p:sldId id="267" r:id="rId7"/>
    <p:sldId id="269" r:id="rId8"/>
    <p:sldId id="272" r:id="rId9"/>
    <p:sldId id="273" r:id="rId10"/>
    <p:sldId id="274" r:id="rId11"/>
    <p:sldId id="275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01BF9096-C3FE-4054-ADA3-800BECCE233B}">
          <p14:sldIdLst>
            <p14:sldId id="256"/>
            <p14:sldId id="266"/>
            <p14:sldId id="270"/>
            <p14:sldId id="282"/>
            <p14:sldId id="271"/>
            <p14:sldId id="267"/>
            <p14:sldId id="269"/>
            <p14:sldId id="272"/>
            <p14:sldId id="273"/>
            <p14:sldId id="274"/>
            <p14:sldId id="27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18" autoAdjust="0"/>
  </p:normalViewPr>
  <p:slideViewPr>
    <p:cSldViewPr snapToGrid="0">
      <p:cViewPr varScale="1">
        <p:scale>
          <a:sx n="76" d="100"/>
          <a:sy n="76" d="100"/>
        </p:scale>
        <p:origin x="946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F8FE22-3B26-475C-B4B9-6A302556BDCC}" type="datetimeFigureOut">
              <a:rPr kumimoji="1" lang="ja-JP" altLang="en-US" smtClean="0"/>
              <a:t>2025/11/17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9FFB4-3E0B-411D-9FC7-8FD3F0BD50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193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399506-D8F9-4143-A6EA-EE33527087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ECB2885-4600-4550-B587-A8357B645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80457F-E605-4065-A1B4-28092591C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3A947-C926-4CF1-B347-9D3977BB2AAD}" type="datetime1">
              <a:rPr kumimoji="1" lang="ja-JP" altLang="en-US" smtClean="0"/>
              <a:t>2025/11/17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894F716-A578-455A-BD5D-E4126E3C23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2025 Shinichi.Igarashi All Rights Reserved. 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039A15-AA2A-4B5F-9261-F10FE9C29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D1D3-9EE3-4317-993D-E88EB02245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520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15AF79-E297-4984-87FC-165665FB5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36ED6E9-72AB-4F60-A402-F149466257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02E07B-5C34-4A31-98B4-52094AC15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6E1A-81B0-4D8E-A918-B64AF77CE900}" type="datetime1">
              <a:rPr kumimoji="1" lang="ja-JP" altLang="en-US" smtClean="0"/>
              <a:t>2025/11/17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1FFED8-69B6-4723-8453-320B640C67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2025 Shinichi.Igarashi All Rights Reserved. 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02681B-58E3-4825-BF98-A605860EC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D1D3-9EE3-4317-993D-E88EB02245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315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F9F27FD-CFA9-4A0B-95EC-724F9AB972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C75FD89-4B87-4BA1-813B-BAA0888118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C966046-35AF-49A2-AFF1-A016F548E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94119-9B04-4B5E-AC09-33A400073A8C}" type="datetime1">
              <a:rPr kumimoji="1" lang="ja-JP" altLang="en-US" smtClean="0"/>
              <a:t>2025/11/17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B16284-6CF5-4EEA-A9C7-BE04EE448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2025 Shinichi.Igarashi All Rights Reserved. 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AB66196-90FC-443A-BD8F-3FF31F960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D1D3-9EE3-4317-993D-E88EB02245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452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5EA9CD-7BA5-40A1-8CCA-BA25F92C05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3C61E9-9221-476D-8680-0778262D2E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1264C8-86A5-4819-A5C7-CF7AA963A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A6682-6A20-4CC2-A852-F30E95C14212}" type="datetime1">
              <a:rPr kumimoji="1" lang="ja-JP" altLang="en-US" smtClean="0"/>
              <a:t>2025/11/17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19930B3-3787-4A7A-ABE1-42905C7C9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2025 Shinichi.Igarashi All Rights Reserved. 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317177F-3EC7-4D17-B7EC-8EDAB4FD0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D1D3-9EE3-4317-993D-E88EB02245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67172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B62C05-A1C8-440B-B0F5-AE366852D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61C84FB-3087-45AA-B305-8F5E2AC8E1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DDBCBA-378E-4FDC-8ACB-DEBF40FA93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91862"/>
            <a:ext cx="2743200" cy="365125"/>
          </a:xfrm>
        </p:spPr>
        <p:txBody>
          <a:bodyPr/>
          <a:lstStyle/>
          <a:p>
            <a:fld id="{A6388F8A-5AA3-4DAC-B35D-FB2335804536}" type="datetime1">
              <a:rPr kumimoji="1" lang="ja-JP" altLang="en-US" smtClean="0"/>
              <a:t>2025/11/17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3771CEE-7CDB-4718-95E7-4600D3319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07606" y="6383631"/>
            <a:ext cx="4114800" cy="365125"/>
          </a:xfrm>
        </p:spPr>
        <p:txBody>
          <a:bodyPr/>
          <a:lstStyle/>
          <a:p>
            <a:r>
              <a:rPr kumimoji="1" lang="en-US" altLang="ja-JP"/>
              <a:t>Copyright © 2025 Shinichi.Igarashi All Rights Reserved. 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D5006B-9410-4C3A-A9A0-A578AFC4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484395" y="6392448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pPr algn="ctr"/>
            <a:fld id="{743CD1D3-9EE3-4317-993D-E88EB02245CD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617508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A3ED91-9EEE-4391-B053-A3FBA0C0F4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BFDF31-C41C-4126-B209-B1CA39EAB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EA4C23E-D1D0-4997-8570-56369FAB04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9EF5B3F-B130-415A-8AD6-98386BA97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CA67F-51C9-465C-91DC-A05076396079}" type="datetime1">
              <a:rPr kumimoji="1" lang="ja-JP" altLang="en-US" smtClean="0"/>
              <a:t>2025/11/17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3585849-D2CD-4778-B5CA-4EF718C6F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2025 Shinichi.Igarashi All Rights Reserved. 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02D01B33-9471-4CBE-967E-484BD577B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D1D3-9EE3-4317-993D-E88EB02245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6043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AFE526-2988-4A8E-B283-15EA42D47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2AE3965-33A2-4AAB-ACF4-6CFD72E614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F1FEA70-404F-4447-B2F3-F5957F77D7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DAA09157-27CA-47B4-89B9-A8D3A8EA59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8F5E44FA-D3EE-4F03-AE6B-18010852B3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9B489928-7110-42D5-A8CC-BDB81BF75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44E7-ECB8-40B4-8832-FD2210B9431E}" type="datetime1">
              <a:rPr kumimoji="1" lang="ja-JP" altLang="en-US" smtClean="0"/>
              <a:t>2025/11/17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93700F0-3D8F-4019-8801-405CE9C46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2025 Shinichi.Igarashi All Rights Reserved. 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CA272E0-C66C-4C5F-965D-C51E0E530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D1D3-9EE3-4317-993D-E88EB02245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0671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B3B520-1B7E-4E32-99EF-DD2ABECEE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709EA75-197B-4294-B030-12CC4CC54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E2DC0-7A6F-4925-B547-289CC5ECA531}" type="datetime1">
              <a:rPr kumimoji="1" lang="ja-JP" altLang="en-US" smtClean="0"/>
              <a:t>2025/11/17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B3E65E2-DBEE-49F5-B0B4-DE4EA8DB7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2025 Shinichi.Igarashi All Rights Reserved. 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B2498FB-C498-47D5-A72B-2235381F4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D1D3-9EE3-4317-993D-E88EB02245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937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3F29AD7C-BBF5-4AB3-9544-241516366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42BC0-0164-4324-859C-96854C6FF42A}" type="datetime1">
              <a:rPr kumimoji="1" lang="ja-JP" altLang="en-US" smtClean="0"/>
              <a:t>2025/11/17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51525C3-A8E5-43C1-B1B1-F55494995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2025 Shinichi.Igarashi All Rights Reserved. 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AFE7D5-3323-4006-9EC4-B03CA8F41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D1D3-9EE3-4317-993D-E88EB02245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62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F4D12E-2027-428A-AA26-A27BCD802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5C6BB55-F7CE-4334-AAF9-951DFDD5E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47D5CF0-9E1C-47F6-887F-8AD803CBE7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833B317-8458-490A-A3B4-39EBBE588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566E5-09BE-4505-B07B-09F0ED359EC1}" type="datetime1">
              <a:rPr kumimoji="1" lang="ja-JP" altLang="en-US" smtClean="0"/>
              <a:t>2025/11/17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A7FD3F2-98F8-43E7-9EBC-3C9146E1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2025 Shinichi.Igarashi All Rights Reserved. 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C0504F9-F111-4B97-BE9B-A312D578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D1D3-9EE3-4317-993D-E88EB02245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5827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5E3D91-31BD-4466-9236-DF2F30230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C1374576-5DD9-428D-9DC3-94AD225A2F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80526B-476D-4CB5-9FE9-BFB3657839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A7B381C-811F-4E23-8FF0-554999604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6B34-5212-4B52-BBB1-D53A01B3ADFA}" type="datetime1">
              <a:rPr kumimoji="1" lang="ja-JP" altLang="en-US" smtClean="0"/>
              <a:t>2025/11/17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1E5AB062-AF1C-4667-8C5D-A7E06EF4F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2025 Shinichi.Igarashi All Rights Reserved. 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E9876E4-BD79-45CF-9196-193407126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D1D3-9EE3-4317-993D-E88EB02245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904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B62ECA0-5490-48F4-AC2A-D618471F1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F76429C-7738-49B1-8DB7-896A45B82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CF5F5FE-C999-49D8-8578-5F9116C1BB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D613AF-5E41-48E5-BF24-75085877CEBF}" type="datetime1">
              <a:rPr kumimoji="1" lang="ja-JP" altLang="en-US" smtClean="0"/>
              <a:t>2025/11/17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48835A7-6F60-4222-A5D1-9E6752C1D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Copyright © 2025 Shinichi.Igarashi All Rights Reserved. 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D90644F-4EC4-47F5-9DA4-96B34C4378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CD1D3-9EE3-4317-993D-E88EB02245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549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0B33A7-219F-42C7-9888-73297C5507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7682" y="2105470"/>
            <a:ext cx="11475129" cy="2530137"/>
          </a:xfrm>
        </p:spPr>
        <p:txBody>
          <a:bodyPr anchor="ctr">
            <a:normAutofit/>
          </a:bodyPr>
          <a:lstStyle/>
          <a:p>
            <a:r>
              <a:rPr kumimoji="1" lang="ja-JP" altLang="en-US" sz="5400" b="1" dirty="0">
                <a:latin typeface="HG創英角ｺﾞｼｯｸUB" panose="020B0A09000000000000" pitchFamily="49" charset="-128"/>
                <a:ea typeface="HG創英角ｺﾞｼｯｸUB" panose="020B0A09000000000000" pitchFamily="49" charset="-128"/>
              </a:rPr>
              <a:t>社労士業務と情報セキュリティ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1E2BE28-461D-49B4-B63E-796C458D3C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7682" y="4909350"/>
            <a:ext cx="11475129" cy="1429394"/>
          </a:xfrm>
        </p:spPr>
        <p:txBody>
          <a:bodyPr>
            <a:normAutofit/>
          </a:bodyPr>
          <a:lstStyle/>
          <a:p>
            <a:pPr algn="r"/>
            <a:r>
              <a:rPr lang="ja-JP" altLang="en-US" dirty="0"/>
              <a:t>ビジネスと人権（</a:t>
            </a:r>
            <a:r>
              <a:rPr lang="en-US" altLang="ja-JP" dirty="0"/>
              <a:t>BHR</a:t>
            </a:r>
            <a:r>
              <a:rPr lang="ja-JP" altLang="en-US" dirty="0"/>
              <a:t>）推進 特定社会保険労務士</a:t>
            </a:r>
            <a:endParaRPr lang="en-US" altLang="ja-JP" dirty="0"/>
          </a:p>
          <a:p>
            <a:pPr algn="r"/>
            <a:r>
              <a:rPr kumimoji="1" lang="ja-JP" altLang="en-US" dirty="0"/>
              <a:t>情報処理安全確保支援士</a:t>
            </a:r>
            <a:endParaRPr kumimoji="1" lang="en-US" altLang="ja-JP" dirty="0"/>
          </a:p>
          <a:p>
            <a:pPr algn="r"/>
            <a:r>
              <a:rPr lang="ja-JP" altLang="en-US" dirty="0"/>
              <a:t>川口支部 五十嵐晋一</a:t>
            </a:r>
            <a:endParaRPr kumimoji="1" lang="en-US" altLang="ja-JP" dirty="0"/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DEE9B898-9D1A-42BB-9D59-1DB722DE0AAB}"/>
              </a:ext>
            </a:extLst>
          </p:cNvPr>
          <p:cNvSpPr txBox="1">
            <a:spLocks/>
          </p:cNvSpPr>
          <p:nvPr/>
        </p:nvSpPr>
        <p:spPr>
          <a:xfrm>
            <a:off x="358435" y="1771752"/>
            <a:ext cx="11475129" cy="523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ja-JP" dirty="0"/>
              <a:t>2025</a:t>
            </a:r>
            <a:r>
              <a:rPr lang="ja-JP" altLang="en-US" dirty="0"/>
              <a:t>年</a:t>
            </a:r>
            <a:r>
              <a:rPr lang="en-US" altLang="ja-JP" dirty="0"/>
              <a:t>11</a:t>
            </a:r>
            <a:r>
              <a:rPr lang="ja-JP" altLang="en-US" dirty="0"/>
              <a:t>月</a:t>
            </a:r>
            <a:r>
              <a:rPr lang="en-US" altLang="ja-JP" dirty="0"/>
              <a:t>23</a:t>
            </a:r>
            <a:r>
              <a:rPr lang="ja-JP" altLang="en-US" dirty="0"/>
              <a:t>日</a:t>
            </a:r>
            <a:r>
              <a:rPr lang="en-US" altLang="ja-JP" dirty="0"/>
              <a:t> </a:t>
            </a:r>
            <a:endParaRPr lang="ja-JP" altLang="en-US" dirty="0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5CE94971-5C12-5631-6F59-F12C01B93612}"/>
              </a:ext>
            </a:extLst>
          </p:cNvPr>
          <p:cNvSpPr txBox="1">
            <a:spLocks/>
          </p:cNvSpPr>
          <p:nvPr/>
        </p:nvSpPr>
        <p:spPr>
          <a:xfrm>
            <a:off x="343268" y="209552"/>
            <a:ext cx="11499542" cy="704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ja-JP" altLang="en-US" sz="3600" b="1" dirty="0">
              <a:solidFill>
                <a:schemeClr val="bg1"/>
              </a:solidFill>
              <a:latin typeface="Arial Black" panose="020B0A04020102020204" pitchFamily="34" charset="0"/>
              <a:ea typeface="HGP創英角ｺﾞｼｯｸUB" panose="020B0A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C9EA213-4D62-2807-3BE4-0EA6F5A50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9769" y="285314"/>
            <a:ext cx="1300111" cy="138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504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2D151-1281-4CBB-63B4-7AD90DA16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359EA8-49CF-908D-5028-6D47ACCAA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68" y="209552"/>
            <a:ext cx="11499542" cy="704988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altLang="ja-JP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【</a:t>
            </a:r>
            <a:r>
              <a:rPr lang="ja-JP" alt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私見</a:t>
            </a:r>
            <a:r>
              <a:rPr lang="en-US" altLang="ja-JP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】</a:t>
            </a:r>
            <a:r>
              <a:rPr lang="ja-JP" alt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ランサム攻撃被害は一層増える？！</a:t>
            </a:r>
            <a:endParaRPr kumimoji="1" lang="ja-JP" altLang="en-US" sz="3600" b="1" dirty="0">
              <a:solidFill>
                <a:schemeClr val="bg1"/>
              </a:solidFill>
              <a:latin typeface="Arial Black" panose="020B0A04020102020204" pitchFamily="34" charset="0"/>
              <a:ea typeface="HGP創英角ｺﾞｼｯｸUB" panose="020B0A00000000000000" pitchFamily="50" charset="-128"/>
            </a:endParaRPr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FFF7BAE6-E8CB-2719-629A-B9DD269B2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2025 Shinichi.Igarashi All Rights Reserved. </a:t>
            </a:r>
            <a:endParaRPr kumimoji="1" lang="ja-JP" alt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C5B6A765-E012-579B-F776-2620B3EEA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D1D3-9EE3-4317-993D-E88EB02245CD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746E66F-4B41-41CA-ADA7-23FCB55D1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9769" y="285314"/>
            <a:ext cx="1300111" cy="1383690"/>
          </a:xfrm>
          <a:prstGeom prst="rect">
            <a:avLst/>
          </a:prstGeom>
        </p:spPr>
      </p:pic>
      <p:sp>
        <p:nvSpPr>
          <p:cNvPr id="5" name="字幕 2">
            <a:extLst>
              <a:ext uri="{FF2B5EF4-FFF2-40B4-BE49-F238E27FC236}">
                <a16:creationId xmlns:a16="http://schemas.microsoft.com/office/drawing/2014/main" id="{8C69A0F7-99FA-09AB-A9CF-0D085ACBED9C}"/>
              </a:ext>
            </a:extLst>
          </p:cNvPr>
          <p:cNvSpPr txBox="1">
            <a:spLocks/>
          </p:cNvSpPr>
          <p:nvPr/>
        </p:nvSpPr>
        <p:spPr>
          <a:xfrm>
            <a:off x="348267" y="1030887"/>
            <a:ext cx="11499543" cy="865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アサヒグループホールディングス、</a:t>
            </a:r>
            <a: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ASKUL</a:t>
            </a: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が大規模なランサム攻撃により、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l"/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企業活動に重大な影響が発生しています。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80457018-6A93-5E9E-0821-908EEF7E4851}"/>
              </a:ext>
            </a:extLst>
          </p:cNvPr>
          <p:cNvSpPr txBox="1">
            <a:spLocks/>
          </p:cNvSpPr>
          <p:nvPr/>
        </p:nvSpPr>
        <p:spPr>
          <a:xfrm>
            <a:off x="346228" y="3104558"/>
            <a:ext cx="11499543" cy="426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b="1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■</a:t>
            </a:r>
            <a:r>
              <a:rPr lang="en-US" altLang="ja-JP" sz="1800" b="1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【</a:t>
            </a:r>
            <a:r>
              <a:rPr lang="ja-JP" altLang="en-US" sz="1800" b="1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私見</a:t>
            </a:r>
            <a:r>
              <a:rPr lang="en-US" altLang="ja-JP" sz="1800" b="1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】</a:t>
            </a:r>
            <a:r>
              <a:rPr lang="ja-JP" altLang="en-US" sz="1800" b="1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今後、さらなる被害がある可能性？！</a:t>
            </a:r>
            <a:endParaRPr lang="en-US" altLang="ja-JP" sz="1800" b="1" u="sng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4653656F-3B0A-1B8A-0484-6FC549845859}"/>
              </a:ext>
            </a:extLst>
          </p:cNvPr>
          <p:cNvSpPr txBox="1">
            <a:spLocks/>
          </p:cNvSpPr>
          <p:nvPr/>
        </p:nvSpPr>
        <p:spPr>
          <a:xfrm>
            <a:off x="392162" y="3463359"/>
            <a:ext cx="7048646" cy="11730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入口は、人間系であることもあるでしょう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高度な技術者集団から、本気で狙われたら防御はまず無理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生成ＡＩにより、誰でも自然な日本語の扱いが可能に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l"/>
            <a:b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</a:b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4" name="字幕 2">
            <a:extLst>
              <a:ext uri="{FF2B5EF4-FFF2-40B4-BE49-F238E27FC236}">
                <a16:creationId xmlns:a16="http://schemas.microsoft.com/office/drawing/2014/main" id="{9022E0FD-AD44-DB64-8039-D99039BB86EA}"/>
              </a:ext>
            </a:extLst>
          </p:cNvPr>
          <p:cNvSpPr txBox="1">
            <a:spLocks/>
          </p:cNvSpPr>
          <p:nvPr/>
        </p:nvSpPr>
        <p:spPr>
          <a:xfrm>
            <a:off x="338373" y="4695873"/>
            <a:ext cx="11499543" cy="426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b="1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■社労士事務所として取れる対応策は？</a:t>
            </a:r>
            <a:endParaRPr lang="en-US" altLang="ja-JP" sz="1800" b="1" u="sng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6" name="字幕 2">
            <a:extLst>
              <a:ext uri="{FF2B5EF4-FFF2-40B4-BE49-F238E27FC236}">
                <a16:creationId xmlns:a16="http://schemas.microsoft.com/office/drawing/2014/main" id="{6163C252-60CD-8A82-449F-F84AC2917407}"/>
              </a:ext>
            </a:extLst>
          </p:cNvPr>
          <p:cNvSpPr txBox="1">
            <a:spLocks/>
          </p:cNvSpPr>
          <p:nvPr/>
        </p:nvSpPr>
        <p:spPr>
          <a:xfrm>
            <a:off x="351380" y="5049764"/>
            <a:ext cx="10450598" cy="15229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情報セキュリティの基本対策の徹底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おかしいかもと気付けることと、速やかに報告できる体制作り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オフラインでのデータバックアップ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対応手順の確認と、万が一に備えた保険加入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75BA8127-7462-FEB8-EDDF-BA0EA19BA154}"/>
              </a:ext>
            </a:extLst>
          </p:cNvPr>
          <p:cNvSpPr txBox="1">
            <a:spLocks/>
          </p:cNvSpPr>
          <p:nvPr/>
        </p:nvSpPr>
        <p:spPr>
          <a:xfrm>
            <a:off x="347798" y="1860554"/>
            <a:ext cx="11499543" cy="426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b="1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■なぜ被害にあっているのか？</a:t>
            </a:r>
            <a:endParaRPr lang="en-US" altLang="ja-JP" sz="1800" b="1" u="sng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3" name="字幕 2">
            <a:extLst>
              <a:ext uri="{FF2B5EF4-FFF2-40B4-BE49-F238E27FC236}">
                <a16:creationId xmlns:a16="http://schemas.microsoft.com/office/drawing/2014/main" id="{C35536CD-B8E3-998D-3D48-57FF5E60A6D4}"/>
              </a:ext>
            </a:extLst>
          </p:cNvPr>
          <p:cNvSpPr txBox="1">
            <a:spLocks/>
          </p:cNvSpPr>
          <p:nvPr/>
        </p:nvSpPr>
        <p:spPr>
          <a:xfrm>
            <a:off x="351384" y="2267599"/>
            <a:ext cx="7048646" cy="7846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セキュリティ対策が取られていないということはないでしょう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しかし、どこかに「穴」があり、そこを突かれた形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23740A6-1375-86C9-7784-60A5D3DE0D58}"/>
              </a:ext>
            </a:extLst>
          </p:cNvPr>
          <p:cNvSpPr txBox="1"/>
          <p:nvPr/>
        </p:nvSpPr>
        <p:spPr>
          <a:xfrm>
            <a:off x="6258964" y="1746878"/>
            <a:ext cx="55875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dirty="0"/>
              <a:t>出展：</a:t>
            </a:r>
            <a:r>
              <a:rPr lang="en-US" altLang="ja-JP" sz="1000" dirty="0"/>
              <a:t>https://pdf.irpocket.com/C0032/lAG8/chEe/BG3Y.pdf</a:t>
            </a:r>
            <a:endParaRPr kumimoji="1" lang="ja-JP" altLang="en-US" sz="1000" dirty="0"/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A6FFA503-D7C5-A977-353A-012D93D38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030" y="2009259"/>
            <a:ext cx="3419354" cy="2607064"/>
          </a:xfrm>
          <a:prstGeom prst="rect">
            <a:avLst/>
          </a:prstGeom>
          <a:ln w="12700">
            <a:solidFill>
              <a:schemeClr val="accent1">
                <a:shade val="15000"/>
              </a:schemeClr>
            </a:solidFill>
          </a:ln>
        </p:spPr>
      </p:pic>
      <p:pic>
        <p:nvPicPr>
          <p:cNvPr id="19" name="図 18">
            <a:extLst>
              <a:ext uri="{FF2B5EF4-FFF2-40B4-BE49-F238E27FC236}">
                <a16:creationId xmlns:a16="http://schemas.microsoft.com/office/drawing/2014/main" id="{F280BD98-9645-F0C8-7A42-C639DB0F2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982" y="4073924"/>
            <a:ext cx="4143964" cy="2043254"/>
          </a:xfrm>
          <a:prstGeom prst="rect">
            <a:avLst/>
          </a:prstGeom>
          <a:ln w="12700">
            <a:solidFill>
              <a:schemeClr val="accent1">
                <a:shade val="15000"/>
              </a:schemeClr>
            </a:solidFill>
          </a:ln>
        </p:spPr>
      </p:pic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929003E4-6D06-B0CA-5306-A0200FB00880}"/>
              </a:ext>
            </a:extLst>
          </p:cNvPr>
          <p:cNvSpPr txBox="1"/>
          <p:nvPr/>
        </p:nvSpPr>
        <p:spPr>
          <a:xfrm>
            <a:off x="6280738" y="6169837"/>
            <a:ext cx="55875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dirty="0"/>
              <a:t>出展：</a:t>
            </a:r>
            <a:r>
              <a:rPr lang="en-US" altLang="ja-JP" sz="1000" dirty="0"/>
              <a:t>https://www.asahigroup-holdings.com/newsroom/detail/20251014-0103.html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1505981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451A4-00C0-3844-6131-547BF7C988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8C8CA705-86E2-4BC0-1902-CE72DF6D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2025 Shinichi.Igarashi All Rights Reserved. </a:t>
            </a:r>
            <a:endParaRPr kumimoji="1" lang="ja-JP" alt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FFBF945B-DBF5-6E0A-C3E5-5102146C4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D1D3-9EE3-4317-993D-E88EB02245CD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D4457409-9F75-2450-6A47-4BE34F9471D8}"/>
              </a:ext>
            </a:extLst>
          </p:cNvPr>
          <p:cNvSpPr txBox="1">
            <a:spLocks/>
          </p:cNvSpPr>
          <p:nvPr/>
        </p:nvSpPr>
        <p:spPr>
          <a:xfrm>
            <a:off x="343268" y="3060454"/>
            <a:ext cx="11499543" cy="865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 sz="44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ご清聴</a:t>
            </a:r>
            <a:r>
              <a:rPr lang="ja-JP" altLang="en-US" sz="48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いただき</a:t>
            </a:r>
            <a:r>
              <a:rPr lang="ja-JP" altLang="en-US" sz="4400" dirty="0">
                <a:latin typeface="HGP創英角ｺﾞｼｯｸUB" panose="020B0A00000000000000" pitchFamily="50" charset="-128"/>
                <a:ea typeface="HGP創英角ｺﾞｼｯｸUB" panose="020B0A00000000000000" pitchFamily="50" charset="-128"/>
              </a:rPr>
              <a:t>ありがとうございました</a:t>
            </a:r>
            <a:endParaRPr lang="en-US" altLang="ja-JP" sz="4400" dirty="0">
              <a:latin typeface="HGP創英角ｺﾞｼｯｸUB" panose="020B0A00000000000000" pitchFamily="50" charset="-128"/>
              <a:ea typeface="HGP創英角ｺﾞｼｯｸUB" panose="020B0A00000000000000" pitchFamily="50" charset="-128"/>
            </a:endParaRPr>
          </a:p>
        </p:txBody>
      </p:sp>
      <p:sp>
        <p:nvSpPr>
          <p:cNvPr id="21" name="タイトル 1">
            <a:extLst>
              <a:ext uri="{FF2B5EF4-FFF2-40B4-BE49-F238E27FC236}">
                <a16:creationId xmlns:a16="http://schemas.microsoft.com/office/drawing/2014/main" id="{32BD702D-19D4-DD5D-53AD-C071C13B8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68" y="209552"/>
            <a:ext cx="11499542" cy="704988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endParaRPr kumimoji="1" lang="ja-JP" altLang="en-US" sz="3600" b="1" dirty="0">
              <a:solidFill>
                <a:schemeClr val="bg1"/>
              </a:solidFill>
              <a:latin typeface="Arial Black" panose="020B0A04020102020204" pitchFamily="34" charset="0"/>
              <a:ea typeface="HGP創英角ｺﾞｼｯｸUB" panose="020B0A00000000000000" pitchFamily="50" charset="-128"/>
            </a:endParaRPr>
          </a:p>
        </p:txBody>
      </p:sp>
      <p:pic>
        <p:nvPicPr>
          <p:cNvPr id="22" name="図 21">
            <a:extLst>
              <a:ext uri="{FF2B5EF4-FFF2-40B4-BE49-F238E27FC236}">
                <a16:creationId xmlns:a16="http://schemas.microsoft.com/office/drawing/2014/main" id="{4EF7E7B0-C458-9820-D385-9AE08F7444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9769" y="285314"/>
            <a:ext cx="1300111" cy="1383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601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図 13">
            <a:extLst>
              <a:ext uri="{FF2B5EF4-FFF2-40B4-BE49-F238E27FC236}">
                <a16:creationId xmlns:a16="http://schemas.microsoft.com/office/drawing/2014/main" id="{1F1DB2BD-98E1-A07E-1051-24013F479E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5271" y="1491788"/>
            <a:ext cx="3081632" cy="169264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2C0B33A7-219F-42C7-9888-73297C550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68" y="209552"/>
            <a:ext cx="11499542" cy="704988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 algn="l"/>
            <a:r>
              <a:rPr kumimoji="1" lang="ja-JP" alt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自己紹介</a:t>
            </a:r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B30D7D27-246B-471F-9761-A177915B9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2025 Shinichi.Igarashi All Rights Reserved. </a:t>
            </a:r>
            <a:endParaRPr kumimoji="1" lang="ja-JP" alt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257AE46E-784A-49D7-9AA8-63DC954C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D1D3-9EE3-4317-993D-E88EB02245CD}" type="slidenum">
              <a:rPr kumimoji="1" lang="ja-JP" altLang="en-US" smtClean="0"/>
              <a:t>1</a:t>
            </a:fld>
            <a:endParaRPr kumimoji="1" lang="ja-JP" alt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FC9BB91-7BBE-410C-B505-F802E4AE52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7000" y="285314"/>
            <a:ext cx="1300111" cy="1383690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BAAF4EA2-878B-6805-36E0-5A7568827EA1}"/>
              </a:ext>
            </a:extLst>
          </p:cNvPr>
          <p:cNvSpPr txBox="1">
            <a:spLocks/>
          </p:cNvSpPr>
          <p:nvPr/>
        </p:nvSpPr>
        <p:spPr>
          <a:xfrm>
            <a:off x="348267" y="1040314"/>
            <a:ext cx="11499543" cy="113755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36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五十嵐晋一（丙午世代）</a:t>
            </a:r>
            <a:endParaRPr lang="en-US" altLang="ja-JP" sz="36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l"/>
            <a:r>
              <a:rPr lang="en-US" altLang="ja-JP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※</a:t>
            </a:r>
            <a:r>
              <a:rPr lang="ja-JP" altLang="en-US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晋の字は、高杉晋作の晋です（普の間違いあるある）</a:t>
            </a:r>
            <a:endParaRPr lang="en-US" altLang="ja-JP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40C3B98A-67FF-BD44-E7A3-E8E21FCD23D4}"/>
              </a:ext>
            </a:extLst>
          </p:cNvPr>
          <p:cNvSpPr txBox="1">
            <a:spLocks/>
          </p:cNvSpPr>
          <p:nvPr/>
        </p:nvSpPr>
        <p:spPr>
          <a:xfrm>
            <a:off x="346228" y="5256254"/>
            <a:ext cx="11499543" cy="426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b="1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■趣味や好きなこと</a:t>
            </a:r>
            <a:endParaRPr lang="en-US" altLang="ja-JP" sz="1800" b="1" u="sng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94F87470-4E68-C2C3-17C2-8E6FC9D4EAD2}"/>
              </a:ext>
            </a:extLst>
          </p:cNvPr>
          <p:cNvSpPr txBox="1">
            <a:spLocks/>
          </p:cNvSpPr>
          <p:nvPr/>
        </p:nvSpPr>
        <p:spPr>
          <a:xfrm>
            <a:off x="351379" y="5604869"/>
            <a:ext cx="7048646" cy="78588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音楽（クラシック、昭和歌謡）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将棋（見る将）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l"/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9" name="字幕 2">
            <a:extLst>
              <a:ext uri="{FF2B5EF4-FFF2-40B4-BE49-F238E27FC236}">
                <a16:creationId xmlns:a16="http://schemas.microsoft.com/office/drawing/2014/main" id="{F618D362-F209-5589-02B7-982683E31FC9}"/>
              </a:ext>
            </a:extLst>
          </p:cNvPr>
          <p:cNvSpPr txBox="1">
            <a:spLocks/>
          </p:cNvSpPr>
          <p:nvPr/>
        </p:nvSpPr>
        <p:spPr>
          <a:xfrm>
            <a:off x="347801" y="2205028"/>
            <a:ext cx="11499543" cy="426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b="1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■略歴</a:t>
            </a:r>
            <a:endParaRPr lang="en-US" altLang="ja-JP" sz="1800" b="1" u="sng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1" name="字幕 2">
            <a:extLst>
              <a:ext uri="{FF2B5EF4-FFF2-40B4-BE49-F238E27FC236}">
                <a16:creationId xmlns:a16="http://schemas.microsoft.com/office/drawing/2014/main" id="{96CFF510-48CF-39D1-55A8-20DD4CCA4636}"/>
              </a:ext>
            </a:extLst>
          </p:cNvPr>
          <p:cNvSpPr txBox="1">
            <a:spLocks/>
          </p:cNvSpPr>
          <p:nvPr/>
        </p:nvSpPr>
        <p:spPr>
          <a:xfrm>
            <a:off x="351381" y="2571780"/>
            <a:ext cx="7865277" cy="26440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大学卒業後、新卒で大手スポーツ用品販売企業に就職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３０歳前、ＩＴ関連企業に転職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２０１７年　情報処理安全確保支援士登録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２０１８年　社会保険労務士試験合格（第５０回試験）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２０２０年６月　社労士登録（開業・埼玉県会川口支部）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２０２２年３月　東京会へ（既存社労士法人代表社員）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２０２３年３月　埼玉県会出戻り（開業・川口支部）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Ø"/>
            </a:pP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EEA374E-A32A-23E5-2FB2-4077B2A810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6095" y="277232"/>
            <a:ext cx="1100206" cy="1094161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FB549FFE-A46E-70FC-477F-D68A9896E9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5270" y="3260271"/>
            <a:ext cx="3077135" cy="119884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AB6E0CFD-7011-981D-3036-089C5A1DE4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31466" y="4785753"/>
            <a:ext cx="2963909" cy="141409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33436CBA-0FD6-7C96-C544-D7FCFE3323D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0980" y="5420343"/>
            <a:ext cx="857391" cy="863986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C1E26B7-D10B-F00D-860E-0F4D97AE34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48115" y="5380331"/>
            <a:ext cx="1011071" cy="1050876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231093CC-42B2-694A-CF1A-0CBE790C7D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12" y="5403991"/>
            <a:ext cx="863096" cy="910482"/>
          </a:xfrm>
          <a:prstGeom prst="rect">
            <a:avLst/>
          </a:prstGeom>
        </p:spPr>
      </p:pic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29445889-15D6-4825-E681-1A10DA2E8791}"/>
              </a:ext>
            </a:extLst>
          </p:cNvPr>
          <p:cNvSpPr txBox="1"/>
          <p:nvPr/>
        </p:nvSpPr>
        <p:spPr>
          <a:xfrm>
            <a:off x="7033142" y="4513554"/>
            <a:ext cx="4899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dirty="0"/>
              <a:t>出展：</a:t>
            </a:r>
            <a:r>
              <a:rPr lang="en-US" altLang="ja-JP" sz="1000" dirty="0"/>
              <a:t>https://riss.ipa.go.jp/</a:t>
            </a:r>
            <a:endParaRPr kumimoji="1" lang="ja-JP" altLang="en-US" sz="1000" dirty="0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C7A47970-BBEF-B0D1-8836-2F8C5424120D}"/>
              </a:ext>
            </a:extLst>
          </p:cNvPr>
          <p:cNvSpPr txBox="1"/>
          <p:nvPr/>
        </p:nvSpPr>
        <p:spPr>
          <a:xfrm>
            <a:off x="6962805" y="6214535"/>
            <a:ext cx="4899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dirty="0"/>
              <a:t>出展：</a:t>
            </a:r>
            <a:r>
              <a:rPr lang="en-US" altLang="ja-JP" sz="1000" dirty="0"/>
              <a:t>https://www.ipa.go.jp/security/sme/presenter/index.html</a:t>
            </a:r>
            <a:endParaRPr kumimoji="1" lang="ja-JP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79354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D5CE34-05AF-D7C5-875E-715229949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6CB8412-0FB5-D271-B1DB-F3ABC4DEA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68" y="209552"/>
            <a:ext cx="11499542" cy="704988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ja-JP" alt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１１／１４の本講座第一部はいかがでしたか？</a:t>
            </a:r>
            <a:endParaRPr kumimoji="1" lang="ja-JP" altLang="en-US" sz="3600" b="1" dirty="0">
              <a:solidFill>
                <a:schemeClr val="bg1"/>
              </a:solidFill>
              <a:latin typeface="Arial Black" panose="020B0A04020102020204" pitchFamily="34" charset="0"/>
              <a:ea typeface="HGP創英角ｺﾞｼｯｸUB" panose="020B0A00000000000000" pitchFamily="50" charset="-128"/>
            </a:endParaRPr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CCF95ABC-7073-D224-F17F-DA39428D9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2025 Shinichi.Igarashi All Rights Reserved. </a:t>
            </a:r>
            <a:endParaRPr kumimoji="1" lang="ja-JP" alt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D9BAF1FF-E4C3-7846-9B08-04D2009A0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D1D3-9EE3-4317-993D-E88EB02245CD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D6C902C9-B4B9-8902-7AFC-2956210B7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000" y="285314"/>
            <a:ext cx="1300111" cy="1383690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634A7587-6D75-72D0-693A-31B404C5E387}"/>
              </a:ext>
            </a:extLst>
          </p:cNvPr>
          <p:cNvSpPr txBox="1">
            <a:spLocks/>
          </p:cNvSpPr>
          <p:nvPr/>
        </p:nvSpPr>
        <p:spPr>
          <a:xfrm>
            <a:off x="348267" y="1040314"/>
            <a:ext cx="11499543" cy="771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0AD46BDF-6D71-B298-7321-FA1CCBEDE80E}"/>
              </a:ext>
            </a:extLst>
          </p:cNvPr>
          <p:cNvSpPr txBox="1">
            <a:spLocks/>
          </p:cNvSpPr>
          <p:nvPr/>
        </p:nvSpPr>
        <p:spPr>
          <a:xfrm>
            <a:off x="346228" y="3095868"/>
            <a:ext cx="11499543" cy="426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b="1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■原因や経路は？</a:t>
            </a:r>
            <a:endParaRPr lang="en-US" altLang="ja-JP" sz="1800" b="1" u="sng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2220FFB5-AA24-9AD9-8C34-B45B8F7E7E35}"/>
              </a:ext>
            </a:extLst>
          </p:cNvPr>
          <p:cNvSpPr txBox="1">
            <a:spLocks/>
          </p:cNvSpPr>
          <p:nvPr/>
        </p:nvSpPr>
        <p:spPr>
          <a:xfrm>
            <a:off x="351379" y="3524868"/>
            <a:ext cx="7048646" cy="125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攻撃する側ならどう考えるか？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ＩＴ技術だけで攻撃可能なのか？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内部不正に対する対応は？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9" name="字幕 2">
            <a:extLst>
              <a:ext uri="{FF2B5EF4-FFF2-40B4-BE49-F238E27FC236}">
                <a16:creationId xmlns:a16="http://schemas.microsoft.com/office/drawing/2014/main" id="{F18946D6-1B5B-893E-CE8F-6CFA14B7A44D}"/>
              </a:ext>
            </a:extLst>
          </p:cNvPr>
          <p:cNvSpPr txBox="1">
            <a:spLocks/>
          </p:cNvSpPr>
          <p:nvPr/>
        </p:nvSpPr>
        <p:spPr>
          <a:xfrm>
            <a:off x="347801" y="1360979"/>
            <a:ext cx="11499543" cy="426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b="1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■情報セキュリティ１０大脅威（組織）</a:t>
            </a:r>
            <a:endParaRPr lang="en-US" altLang="ja-JP" sz="1800" b="1" u="sng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1" name="字幕 2">
            <a:extLst>
              <a:ext uri="{FF2B5EF4-FFF2-40B4-BE49-F238E27FC236}">
                <a16:creationId xmlns:a16="http://schemas.microsoft.com/office/drawing/2014/main" id="{AA972AEE-6B5C-DD19-6C64-2AD52C9E042C}"/>
              </a:ext>
            </a:extLst>
          </p:cNvPr>
          <p:cNvSpPr txBox="1">
            <a:spLocks/>
          </p:cNvSpPr>
          <p:nvPr/>
        </p:nvSpPr>
        <p:spPr>
          <a:xfrm>
            <a:off x="351381" y="1767927"/>
            <a:ext cx="7981914" cy="12971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ランサム攻撃被害が１０年連続ＴＯＰ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報道されているのは大規模事件のみ？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報道されないものはどのくらいあるのか？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3831D811-2C22-1189-E140-EB195A6C0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720" y="1805055"/>
            <a:ext cx="5849080" cy="407292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CD0259AB-5FF6-32D5-3332-1D5BD2F44B17}"/>
              </a:ext>
            </a:extLst>
          </p:cNvPr>
          <p:cNvSpPr txBox="1"/>
          <p:nvPr/>
        </p:nvSpPr>
        <p:spPr>
          <a:xfrm>
            <a:off x="6922609" y="6065308"/>
            <a:ext cx="489979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dirty="0"/>
              <a:t>出展：</a:t>
            </a:r>
            <a:r>
              <a:rPr lang="en-US" altLang="ja-JP" sz="1000" dirty="0"/>
              <a:t>https://www.ipa.go.jp/security/10threats/10threats2025.html</a:t>
            </a:r>
            <a:endParaRPr kumimoji="1" lang="ja-JP" altLang="en-US" sz="1000" dirty="0"/>
          </a:p>
        </p:txBody>
      </p:sp>
      <p:sp>
        <p:nvSpPr>
          <p:cNvPr id="15" name="字幕 2">
            <a:extLst>
              <a:ext uri="{FF2B5EF4-FFF2-40B4-BE49-F238E27FC236}">
                <a16:creationId xmlns:a16="http://schemas.microsoft.com/office/drawing/2014/main" id="{71E934F6-A1EA-4B97-47DC-789B35647A53}"/>
              </a:ext>
            </a:extLst>
          </p:cNvPr>
          <p:cNvSpPr txBox="1">
            <a:spLocks/>
          </p:cNvSpPr>
          <p:nvPr/>
        </p:nvSpPr>
        <p:spPr>
          <a:xfrm>
            <a:off x="400185" y="1041991"/>
            <a:ext cx="11499543" cy="771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2FED262D-AAB4-335B-4857-994954AE6965}"/>
              </a:ext>
            </a:extLst>
          </p:cNvPr>
          <p:cNvSpPr txBox="1">
            <a:spLocks/>
          </p:cNvSpPr>
          <p:nvPr/>
        </p:nvSpPr>
        <p:spPr>
          <a:xfrm>
            <a:off x="336200" y="4938167"/>
            <a:ext cx="11499543" cy="426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b="1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■完全に防ぐことは可能なのか？</a:t>
            </a:r>
            <a:endParaRPr lang="en-US" altLang="ja-JP" sz="1800" b="1" u="sng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5337CCAC-F305-DA90-8E96-0BC1B996A9F6}"/>
              </a:ext>
            </a:extLst>
          </p:cNvPr>
          <p:cNvSpPr txBox="1">
            <a:spLocks/>
          </p:cNvSpPr>
          <p:nvPr/>
        </p:nvSpPr>
        <p:spPr>
          <a:xfrm>
            <a:off x="341963" y="5364923"/>
            <a:ext cx="7048646" cy="8506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以前は、どうやって防御するかという考え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現在は、完全防御は無理だと考えるのが自然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91201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0160D-C9D2-7EE3-3984-864F803A83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FE9EE8-00F7-C58B-178E-8F8E90AD74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68" y="209552"/>
            <a:ext cx="11499542" cy="704988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r>
              <a:rPr kumimoji="1" lang="en-US" altLang="ja-JP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【</a:t>
            </a:r>
            <a:r>
              <a:rPr kumimoji="1" lang="ja-JP" alt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確認</a:t>
            </a:r>
            <a:r>
              <a:rPr kumimoji="1" lang="en-US" altLang="ja-JP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】Windo</a:t>
            </a:r>
            <a:r>
              <a:rPr lang="en-US" altLang="ja-JP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ws10</a:t>
            </a:r>
            <a:r>
              <a:rPr lang="ja-JP" alt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のサポートが終了しました</a:t>
            </a:r>
            <a:endParaRPr kumimoji="1" lang="ja-JP" altLang="en-US" sz="3600" b="1" dirty="0">
              <a:solidFill>
                <a:schemeClr val="bg1"/>
              </a:solidFill>
              <a:latin typeface="Arial Black" panose="020B0A04020102020204" pitchFamily="34" charset="0"/>
              <a:ea typeface="HGP創英角ｺﾞｼｯｸUB" panose="020B0A00000000000000" pitchFamily="50" charset="-128"/>
            </a:endParaRPr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BE8E7B11-EE82-5CA7-B2DD-DBF3A1950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Copyright © 2025 Shinichi.Igarashi All Rights Reserved. </a:t>
            </a: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E97034F7-A440-712B-2096-751569E20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43CD1D3-9EE3-4317-993D-E88EB02245CD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D77F1DE-0333-BD66-3492-D9E7E35A2905}"/>
              </a:ext>
            </a:extLst>
          </p:cNvPr>
          <p:cNvSpPr txBox="1"/>
          <p:nvPr/>
        </p:nvSpPr>
        <p:spPr>
          <a:xfrm>
            <a:off x="6418555" y="3590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FF848845-F18D-5777-9D60-05530FD5F891}"/>
              </a:ext>
            </a:extLst>
          </p:cNvPr>
          <p:cNvSpPr txBox="1">
            <a:spLocks/>
          </p:cNvSpPr>
          <p:nvPr/>
        </p:nvSpPr>
        <p:spPr>
          <a:xfrm>
            <a:off x="378909" y="1860210"/>
            <a:ext cx="11499543" cy="426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■ すぐに</a:t>
            </a:r>
            <a:r>
              <a:rPr kumimoji="1" lang="en-US" altLang="ja-JP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Windows10</a:t>
            </a:r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パソコンが使えなくなる？</a:t>
            </a:r>
            <a:endParaRPr kumimoji="1" lang="en-US" altLang="ja-JP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  <a:cs typeface="+mn-cs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91075BE-335D-0664-0135-042F2A0A069D}"/>
              </a:ext>
            </a:extLst>
          </p:cNvPr>
          <p:cNvSpPr txBox="1"/>
          <p:nvPr/>
        </p:nvSpPr>
        <p:spPr>
          <a:xfrm>
            <a:off x="5231877" y="6183226"/>
            <a:ext cx="66343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出展</a:t>
            </a:r>
            <a:r>
              <a:rPr kumimoji="1" lang="en-US" altLang="ja-JP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t>:https://www.saitamakai.or.jp/member/news/pdf/250912.pdf</a:t>
            </a:r>
          </a:p>
        </p:txBody>
      </p:sp>
      <p:sp>
        <p:nvSpPr>
          <p:cNvPr id="16" name="字幕 2">
            <a:extLst>
              <a:ext uri="{FF2B5EF4-FFF2-40B4-BE49-F238E27FC236}">
                <a16:creationId xmlns:a16="http://schemas.microsoft.com/office/drawing/2014/main" id="{B3C87809-FA73-1DDB-0E0A-43835EB42D9A}"/>
              </a:ext>
            </a:extLst>
          </p:cNvPr>
          <p:cNvSpPr txBox="1">
            <a:spLocks/>
          </p:cNvSpPr>
          <p:nvPr/>
        </p:nvSpPr>
        <p:spPr>
          <a:xfrm>
            <a:off x="353754" y="2218132"/>
            <a:ext cx="7001639" cy="1127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そんなことはありません、使えるには使えます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セキュリティ関連の更新プログラムの提供が終了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だんだんと、ウィルス感染の被害を受けやすくなっていきます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F1DFA84-FBB7-8AC1-B99D-7D23D3F9BC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9769" y="285314"/>
            <a:ext cx="1300111" cy="1383690"/>
          </a:xfrm>
          <a:prstGeom prst="rect">
            <a:avLst/>
          </a:prstGeom>
        </p:spPr>
      </p:pic>
      <p:sp>
        <p:nvSpPr>
          <p:cNvPr id="7" name="字幕 2">
            <a:extLst>
              <a:ext uri="{FF2B5EF4-FFF2-40B4-BE49-F238E27FC236}">
                <a16:creationId xmlns:a16="http://schemas.microsoft.com/office/drawing/2014/main" id="{DE7B2601-F92B-A4D6-25D1-183B44A05D7A}"/>
              </a:ext>
            </a:extLst>
          </p:cNvPr>
          <p:cNvSpPr txBox="1">
            <a:spLocks/>
          </p:cNvSpPr>
          <p:nvPr/>
        </p:nvSpPr>
        <p:spPr>
          <a:xfrm>
            <a:off x="338840" y="1033087"/>
            <a:ext cx="11499543" cy="8258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令和７年１０月１４日をもって、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Windows10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のサポートが終了しました。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サポート終了による影響や、今後対応すべきことを確認していきましょう。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  <a:cs typeface="+mn-cs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D45BB5A-8B1D-AD28-A80B-895DC6EA89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4870" y="1708973"/>
            <a:ext cx="3260442" cy="4438194"/>
          </a:xfrm>
          <a:prstGeom prst="rect">
            <a:avLst/>
          </a:prstGeom>
        </p:spPr>
      </p:pic>
      <p:sp>
        <p:nvSpPr>
          <p:cNvPr id="9" name="字幕 2">
            <a:extLst>
              <a:ext uri="{FF2B5EF4-FFF2-40B4-BE49-F238E27FC236}">
                <a16:creationId xmlns:a16="http://schemas.microsoft.com/office/drawing/2014/main" id="{6798B0E7-4D6B-93F4-2E1D-036A2854A25F}"/>
              </a:ext>
            </a:extLst>
          </p:cNvPr>
          <p:cNvSpPr txBox="1">
            <a:spLocks/>
          </p:cNvSpPr>
          <p:nvPr/>
        </p:nvSpPr>
        <p:spPr>
          <a:xfrm>
            <a:off x="366666" y="3452343"/>
            <a:ext cx="11499543" cy="426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■ どうすればいい？</a:t>
            </a:r>
            <a:endParaRPr kumimoji="1" lang="en-US" altLang="ja-JP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  <a:cs typeface="+mn-cs"/>
            </a:endParaRPr>
          </a:p>
        </p:txBody>
      </p:sp>
      <p:sp>
        <p:nvSpPr>
          <p:cNvPr id="12" name="字幕 2">
            <a:extLst>
              <a:ext uri="{FF2B5EF4-FFF2-40B4-BE49-F238E27FC236}">
                <a16:creationId xmlns:a16="http://schemas.microsoft.com/office/drawing/2014/main" id="{CB7EA3EA-920E-75E9-E108-91AF2F5CB645}"/>
              </a:ext>
            </a:extLst>
          </p:cNvPr>
          <p:cNvSpPr txBox="1">
            <a:spLocks/>
          </p:cNvSpPr>
          <p:nvPr/>
        </p:nvSpPr>
        <p:spPr>
          <a:xfrm>
            <a:off x="341424" y="3794417"/>
            <a:ext cx="7807789" cy="1127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Windows11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へアップグレードする（機器要件、無償はいつまで？？）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新しいパソコンに買い替える（中古も選択肢）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それまでは、インターネットに接続しない方が安全（難しいか。。。）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  <a:cs typeface="+mn-cs"/>
            </a:endParaRPr>
          </a:p>
        </p:txBody>
      </p:sp>
      <p:sp>
        <p:nvSpPr>
          <p:cNvPr id="13" name="字幕 2">
            <a:extLst>
              <a:ext uri="{FF2B5EF4-FFF2-40B4-BE49-F238E27FC236}">
                <a16:creationId xmlns:a16="http://schemas.microsoft.com/office/drawing/2014/main" id="{A8C4618A-C5EC-7178-E229-889381EA72DC}"/>
              </a:ext>
            </a:extLst>
          </p:cNvPr>
          <p:cNvSpPr txBox="1">
            <a:spLocks/>
          </p:cNvSpPr>
          <p:nvPr/>
        </p:nvSpPr>
        <p:spPr>
          <a:xfrm>
            <a:off x="358294" y="5011512"/>
            <a:ext cx="11499543" cy="426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■ （参考）</a:t>
            </a:r>
            <a:r>
              <a:rPr kumimoji="1" lang="en-US" altLang="ja-JP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Windows10</a:t>
            </a:r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なのか</a:t>
            </a:r>
            <a:r>
              <a:rPr kumimoji="1" lang="en-US" altLang="ja-JP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11</a:t>
            </a:r>
            <a:r>
              <a:rPr kumimoji="1" lang="ja-JP" alt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なのか？</a:t>
            </a:r>
            <a:endParaRPr kumimoji="1" lang="en-US" altLang="ja-JP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  <a:cs typeface="+mn-cs"/>
            </a:endParaRPr>
          </a:p>
        </p:txBody>
      </p:sp>
      <p:sp>
        <p:nvSpPr>
          <p:cNvPr id="14" name="字幕 2">
            <a:extLst>
              <a:ext uri="{FF2B5EF4-FFF2-40B4-BE49-F238E27FC236}">
                <a16:creationId xmlns:a16="http://schemas.microsoft.com/office/drawing/2014/main" id="{B9F5896D-0A04-41FF-295E-901B413404DE}"/>
              </a:ext>
            </a:extLst>
          </p:cNvPr>
          <p:cNvSpPr txBox="1">
            <a:spLocks/>
          </p:cNvSpPr>
          <p:nvPr/>
        </p:nvSpPr>
        <p:spPr>
          <a:xfrm>
            <a:off x="337552" y="5365938"/>
            <a:ext cx="7807789" cy="618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「検索」に「</a:t>
            </a:r>
            <a:r>
              <a:rPr kumimoji="1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winver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」と入力して</a:t>
            </a: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enter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GSｺﾞｼｯｸE" panose="020B0900000000000000" pitchFamily="50" charset="-128"/>
                <a:ea typeface="HGSｺﾞｼｯｸE" panose="020B0900000000000000" pitchFamily="50" charset="-128"/>
                <a:cs typeface="+mn-cs"/>
              </a:rPr>
              <a:t>キー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GSｺﾞｼｯｸE" panose="020B0900000000000000" pitchFamily="50" charset="-128"/>
              <a:ea typeface="HGSｺﾞｼｯｸE" panose="020B0900000000000000" pitchFamily="50" charset="-128"/>
              <a:cs typeface="+mn-cs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64A62DF7-850D-1CC2-2E9A-90B27ED27C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8097" y="5306653"/>
            <a:ext cx="2569328" cy="992227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55570B8-76BB-8EF7-5276-2D6724169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9845" y="5805446"/>
            <a:ext cx="3172268" cy="53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21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83C49F-4FC2-35BC-36A7-23258CFD2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0A969A2-2FE3-B03D-8DDF-5B594A7FB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68" y="209552"/>
            <a:ext cx="11499542" cy="704988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en-US" altLang="ja-JP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【</a:t>
            </a:r>
            <a:r>
              <a:rPr lang="ja-JP" alt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考察</a:t>
            </a:r>
            <a:r>
              <a:rPr lang="en-US" altLang="ja-JP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】</a:t>
            </a:r>
            <a:r>
              <a:rPr lang="ja-JP" alt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五十嵐プライベート</a:t>
            </a:r>
            <a:r>
              <a:rPr lang="en-US" altLang="ja-JP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mail</a:t>
            </a:r>
            <a:r>
              <a:rPr lang="ja-JP" alt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が乗っ取られた？！</a:t>
            </a:r>
            <a:endParaRPr kumimoji="1" lang="ja-JP" altLang="en-US" sz="3600" b="1" dirty="0">
              <a:solidFill>
                <a:schemeClr val="bg1"/>
              </a:solidFill>
              <a:latin typeface="Arial Black" panose="020B0A04020102020204" pitchFamily="34" charset="0"/>
              <a:ea typeface="HGP創英角ｺﾞｼｯｸUB" panose="020B0A00000000000000" pitchFamily="50" charset="-128"/>
            </a:endParaRPr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ADEAB23F-5DC8-F4B4-27B9-998C64928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2025 Shinichi.Igarashi All Rights Reserved. </a:t>
            </a:r>
            <a:endParaRPr kumimoji="1" lang="ja-JP" alt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9FA4220E-C123-4D3E-7781-D99BAAE05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D1D3-9EE3-4317-993D-E88EB02245CD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49240405-23AB-7644-2EBD-2980F98883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7000" y="285314"/>
            <a:ext cx="1300111" cy="1383690"/>
          </a:xfrm>
          <a:prstGeom prst="rect">
            <a:avLst/>
          </a:prstGeom>
        </p:spPr>
      </p:pic>
      <p:sp>
        <p:nvSpPr>
          <p:cNvPr id="3" name="字幕 2">
            <a:extLst>
              <a:ext uri="{FF2B5EF4-FFF2-40B4-BE49-F238E27FC236}">
                <a16:creationId xmlns:a16="http://schemas.microsoft.com/office/drawing/2014/main" id="{23A2680C-0E5F-2EED-C419-F8A088306E8C}"/>
              </a:ext>
            </a:extLst>
          </p:cNvPr>
          <p:cNvSpPr txBox="1">
            <a:spLocks/>
          </p:cNvSpPr>
          <p:nvPr/>
        </p:nvSpPr>
        <p:spPr>
          <a:xfrm>
            <a:off x="348267" y="1040314"/>
            <a:ext cx="11499543" cy="771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五十嵐のプライベート</a:t>
            </a:r>
            <a: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mail</a:t>
            </a: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が乗っ取られた原因について、考察していきます。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l"/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サービス提供会社より例示された原因ではないと考えています。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3E86B2FD-F43C-85C2-C27C-ECD75C186DE0}"/>
              </a:ext>
            </a:extLst>
          </p:cNvPr>
          <p:cNvSpPr txBox="1">
            <a:spLocks/>
          </p:cNvSpPr>
          <p:nvPr/>
        </p:nvSpPr>
        <p:spPr>
          <a:xfrm>
            <a:off x="346228" y="3839443"/>
            <a:ext cx="11499543" cy="426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b="1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■どのように</a:t>
            </a:r>
            <a:r>
              <a:rPr lang="en-US" altLang="ja-JP" sz="1800" b="1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mail</a:t>
            </a:r>
            <a:r>
              <a:rPr lang="ja-JP" altLang="en-US" sz="1800" b="1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を利用していたか</a:t>
            </a:r>
            <a:endParaRPr lang="en-US" altLang="ja-JP" sz="1800" b="1" u="sng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ADAFDF4D-5DD5-F34B-0202-062F06BFF02E}"/>
              </a:ext>
            </a:extLst>
          </p:cNvPr>
          <p:cNvSpPr txBox="1">
            <a:spLocks/>
          </p:cNvSpPr>
          <p:nvPr/>
        </p:nvSpPr>
        <p:spPr>
          <a:xfrm>
            <a:off x="351379" y="4208152"/>
            <a:ext cx="7048646" cy="2277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mail</a:t>
            </a: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ソフト「</a:t>
            </a:r>
            <a: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Thunderbird</a:t>
            </a: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」を使用（無料ソフト）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mail</a:t>
            </a: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送受信のときに「</a:t>
            </a:r>
            <a: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Thunderbird</a:t>
            </a: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」を起動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mail</a:t>
            </a: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送受信のときにパスワードを入力（コピペなし）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パスワードは保存していない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怪しい</a:t>
            </a:r>
            <a: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mail</a:t>
            </a: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を受信した場合、リンク付きは即削除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フリー</a:t>
            </a:r>
            <a: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Wi-Fi</a:t>
            </a: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は使わない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9" name="字幕 2">
            <a:extLst>
              <a:ext uri="{FF2B5EF4-FFF2-40B4-BE49-F238E27FC236}">
                <a16:creationId xmlns:a16="http://schemas.microsoft.com/office/drawing/2014/main" id="{644DAFA4-73CC-19B6-CF6F-74DFDE050933}"/>
              </a:ext>
            </a:extLst>
          </p:cNvPr>
          <p:cNvSpPr txBox="1">
            <a:spLocks/>
          </p:cNvSpPr>
          <p:nvPr/>
        </p:nvSpPr>
        <p:spPr>
          <a:xfrm>
            <a:off x="347801" y="1913625"/>
            <a:ext cx="11499543" cy="426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b="1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■考えられる原因の例（サービス提供会社より）</a:t>
            </a:r>
            <a:endParaRPr lang="en-US" altLang="ja-JP" sz="1800" b="1" u="sng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21" name="字幕 2">
            <a:extLst>
              <a:ext uri="{FF2B5EF4-FFF2-40B4-BE49-F238E27FC236}">
                <a16:creationId xmlns:a16="http://schemas.microsoft.com/office/drawing/2014/main" id="{6E47200B-A539-7450-A5AC-1DDD490F9F5A}"/>
              </a:ext>
            </a:extLst>
          </p:cNvPr>
          <p:cNvSpPr txBox="1">
            <a:spLocks/>
          </p:cNvSpPr>
          <p:nvPr/>
        </p:nvSpPr>
        <p:spPr>
          <a:xfrm>
            <a:off x="351381" y="2270329"/>
            <a:ext cx="7981914" cy="1527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複数のサービスで同じパスワードを使用　→　</a:t>
            </a:r>
            <a: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×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フィッシングサイト（偽サイト）に騙されてパスワードを送信　→　</a:t>
            </a:r>
            <a: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×</a:t>
            </a: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メールアドレスや</a:t>
            </a:r>
            <a: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SNS</a:t>
            </a: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から、パスワードを解析（類推）された　→　△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コンピュータウィルス感染によるパスワード漏洩　→　</a:t>
            </a:r>
            <a: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×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C2F22870-4DB9-B846-2BCC-D14D64BE0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5982" y="2012287"/>
            <a:ext cx="1671954" cy="162812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F1DBEAE9-956B-BF26-5BD6-0F302DE0837A}"/>
              </a:ext>
            </a:extLst>
          </p:cNvPr>
          <p:cNvGrpSpPr/>
          <p:nvPr/>
        </p:nvGrpSpPr>
        <p:grpSpPr>
          <a:xfrm>
            <a:off x="7400025" y="4110063"/>
            <a:ext cx="4282498" cy="1820061"/>
            <a:chOff x="7400025" y="4110063"/>
            <a:chExt cx="4282498" cy="1820061"/>
          </a:xfrm>
        </p:grpSpPr>
        <p:pic>
          <p:nvPicPr>
            <p:cNvPr id="9" name="図 8">
              <a:extLst>
                <a:ext uri="{FF2B5EF4-FFF2-40B4-BE49-F238E27FC236}">
                  <a16:creationId xmlns:a16="http://schemas.microsoft.com/office/drawing/2014/main" id="{CDEF0F42-09B9-FF16-5B29-1A77E3AB7E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400025" y="4110063"/>
              <a:ext cx="4282498" cy="182006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id="{7E3AC649-FFBC-4A29-71BE-70733368181D}"/>
                </a:ext>
              </a:extLst>
            </p:cNvPr>
            <p:cNvCxnSpPr>
              <a:cxnSpLocks/>
            </p:cNvCxnSpPr>
            <p:nvPr/>
          </p:nvCxnSpPr>
          <p:spPr>
            <a:xfrm>
              <a:off x="9658546" y="4715464"/>
              <a:ext cx="466725" cy="0"/>
            </a:xfrm>
            <a:prstGeom prst="line">
              <a:avLst/>
            </a:prstGeom>
            <a:ln w="177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70207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0B33A7-219F-42C7-9888-73297C550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68" y="209552"/>
            <a:ext cx="11499542" cy="704988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altLang="ja-JP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【</a:t>
            </a:r>
            <a:r>
              <a:rPr lang="ja-JP" alt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考察</a:t>
            </a:r>
            <a:r>
              <a:rPr lang="en-US" altLang="ja-JP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】</a:t>
            </a:r>
            <a:r>
              <a:rPr lang="ja-JP" alt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五十嵐プライベート</a:t>
            </a:r>
            <a:r>
              <a:rPr lang="en-US" altLang="ja-JP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mail</a:t>
            </a:r>
            <a:r>
              <a:rPr lang="ja-JP" alt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が乗っ取られた？！</a:t>
            </a:r>
            <a:endParaRPr kumimoji="1" lang="ja-JP" altLang="en-US" sz="3600" b="1" dirty="0">
              <a:solidFill>
                <a:schemeClr val="bg1"/>
              </a:solidFill>
              <a:latin typeface="Arial Black" panose="020B0A04020102020204" pitchFamily="34" charset="0"/>
              <a:ea typeface="HGP創英角ｺﾞｼｯｸUB" panose="020B0A00000000000000" pitchFamily="50" charset="-128"/>
            </a:endParaRPr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B30D7D27-246B-471F-9761-A177915B9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2025 Shinichi.Igarashi All Rights Reserved. </a:t>
            </a:r>
            <a:endParaRPr kumimoji="1" lang="ja-JP" alt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257AE46E-784A-49D7-9AA8-63DC954C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D1D3-9EE3-4317-993D-E88EB02245CD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8F85766-9786-4AFC-9B3B-60F06B90A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9769" y="285314"/>
            <a:ext cx="1300111" cy="1383690"/>
          </a:xfrm>
          <a:prstGeom prst="rect">
            <a:avLst/>
          </a:prstGeom>
        </p:spPr>
      </p:pic>
      <p:sp>
        <p:nvSpPr>
          <p:cNvPr id="5" name="字幕 2">
            <a:extLst>
              <a:ext uri="{FF2B5EF4-FFF2-40B4-BE49-F238E27FC236}">
                <a16:creationId xmlns:a16="http://schemas.microsoft.com/office/drawing/2014/main" id="{19E5C630-B4CD-D278-9552-C50821101033}"/>
              </a:ext>
            </a:extLst>
          </p:cNvPr>
          <p:cNvSpPr txBox="1">
            <a:spLocks/>
          </p:cNvSpPr>
          <p:nvPr/>
        </p:nvSpPr>
        <p:spPr>
          <a:xfrm>
            <a:off x="348267" y="1030887"/>
            <a:ext cx="11499543" cy="1196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引き続き、</a:t>
            </a:r>
            <a: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mail</a:t>
            </a: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送受信に関する設定を確認していきます。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18885382-D353-2420-17CD-1F2D8685060B}"/>
              </a:ext>
            </a:extLst>
          </p:cNvPr>
          <p:cNvSpPr txBox="1">
            <a:spLocks/>
          </p:cNvSpPr>
          <p:nvPr/>
        </p:nvSpPr>
        <p:spPr>
          <a:xfrm>
            <a:off x="346228" y="2793060"/>
            <a:ext cx="11499543" cy="426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b="1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■</a:t>
            </a:r>
            <a:r>
              <a:rPr lang="en-US" altLang="ja-JP" sz="1800" b="1" u="sng" dirty="0" err="1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Thuderbird</a:t>
            </a:r>
            <a:r>
              <a:rPr lang="ja-JP" altLang="en-US" sz="1800" b="1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のサーバー設定</a:t>
            </a:r>
            <a:endParaRPr lang="en-US" altLang="ja-JP" sz="1800" b="1" u="sng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01791B02-042B-7E1F-4DD8-1EEA5D4ABC5F}"/>
              </a:ext>
            </a:extLst>
          </p:cNvPr>
          <p:cNvSpPr txBox="1">
            <a:spLocks/>
          </p:cNvSpPr>
          <p:nvPr/>
        </p:nvSpPr>
        <p:spPr>
          <a:xfrm>
            <a:off x="392162" y="3171958"/>
            <a:ext cx="7048646" cy="2200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サーバーの種類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l"/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</a:t>
            </a:r>
            <a: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POP</a:t>
            </a: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メールサーバー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l"/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ポート：</a:t>
            </a:r>
            <a: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110</a:t>
            </a: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（規定値：</a:t>
            </a:r>
            <a: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110</a:t>
            </a: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）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セキュリティ設定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l"/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接続の保護：なし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l"/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接続方法：平文のパスワード認証（安全でない）</a:t>
            </a:r>
            <a:b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</a:b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4" name="字幕 2">
            <a:extLst>
              <a:ext uri="{FF2B5EF4-FFF2-40B4-BE49-F238E27FC236}">
                <a16:creationId xmlns:a16="http://schemas.microsoft.com/office/drawing/2014/main" id="{291AE491-1915-B42A-ADE9-61377F21927B}"/>
              </a:ext>
            </a:extLst>
          </p:cNvPr>
          <p:cNvSpPr txBox="1">
            <a:spLocks/>
          </p:cNvSpPr>
          <p:nvPr/>
        </p:nvSpPr>
        <p:spPr>
          <a:xfrm>
            <a:off x="338373" y="5496212"/>
            <a:ext cx="11499543" cy="426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b="1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■考えられる原因（五十嵐は確信）</a:t>
            </a:r>
            <a:endParaRPr lang="en-US" altLang="ja-JP" sz="1800" b="1" u="sng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6" name="字幕 2">
            <a:extLst>
              <a:ext uri="{FF2B5EF4-FFF2-40B4-BE49-F238E27FC236}">
                <a16:creationId xmlns:a16="http://schemas.microsoft.com/office/drawing/2014/main" id="{6D628E69-8394-90E9-942A-C1D6676FB44C}"/>
              </a:ext>
            </a:extLst>
          </p:cNvPr>
          <p:cNvSpPr txBox="1">
            <a:spLocks/>
          </p:cNvSpPr>
          <p:nvPr/>
        </p:nvSpPr>
        <p:spPr>
          <a:xfrm>
            <a:off x="351380" y="5872061"/>
            <a:ext cx="9983245" cy="5470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パスワード丸見えの状態でインターネット内を飛び回っていた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それを何者かに読み取られた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20771400-DDDA-8875-4404-4AF86D2A05E8}"/>
              </a:ext>
            </a:extLst>
          </p:cNvPr>
          <p:cNvGrpSpPr/>
          <p:nvPr/>
        </p:nvGrpSpPr>
        <p:grpSpPr>
          <a:xfrm>
            <a:off x="6532341" y="3705825"/>
            <a:ext cx="5328218" cy="1912549"/>
            <a:chOff x="6532341" y="3705825"/>
            <a:chExt cx="5328218" cy="1912549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5A9E3C01-D289-5169-2C7B-BB90E19AE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32341" y="3705825"/>
              <a:ext cx="5328218" cy="1912549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cxnSp>
          <p:nvCxnSpPr>
            <p:cNvPr id="24" name="直線コネクタ 23">
              <a:extLst>
                <a:ext uri="{FF2B5EF4-FFF2-40B4-BE49-F238E27FC236}">
                  <a16:creationId xmlns:a16="http://schemas.microsoft.com/office/drawing/2014/main" id="{1C5D9253-78B2-E9BA-51FF-E28279F9E757}"/>
                </a:ext>
              </a:extLst>
            </p:cNvPr>
            <p:cNvCxnSpPr>
              <a:cxnSpLocks/>
            </p:cNvCxnSpPr>
            <p:nvPr/>
          </p:nvCxnSpPr>
          <p:spPr>
            <a:xfrm>
              <a:off x="7164583" y="4486069"/>
              <a:ext cx="552450" cy="0"/>
            </a:xfrm>
            <a:prstGeom prst="line">
              <a:avLst/>
            </a:prstGeom>
            <a:ln w="1778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字幕 2">
            <a:extLst>
              <a:ext uri="{FF2B5EF4-FFF2-40B4-BE49-F238E27FC236}">
                <a16:creationId xmlns:a16="http://schemas.microsoft.com/office/drawing/2014/main" id="{64895D3F-469B-B156-A2E9-5C7C69DDD5E7}"/>
              </a:ext>
            </a:extLst>
          </p:cNvPr>
          <p:cNvSpPr txBox="1">
            <a:spLocks/>
          </p:cNvSpPr>
          <p:nvPr/>
        </p:nvSpPr>
        <p:spPr>
          <a:xfrm>
            <a:off x="347798" y="1569154"/>
            <a:ext cx="11499543" cy="426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b="1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■用語の説明</a:t>
            </a:r>
            <a:endParaRPr lang="en-US" altLang="ja-JP" sz="1800" b="1" u="sng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3" name="字幕 2">
            <a:extLst>
              <a:ext uri="{FF2B5EF4-FFF2-40B4-BE49-F238E27FC236}">
                <a16:creationId xmlns:a16="http://schemas.microsoft.com/office/drawing/2014/main" id="{7A5FEEA3-F352-4051-F777-11C857DDDD8E}"/>
              </a:ext>
            </a:extLst>
          </p:cNvPr>
          <p:cNvSpPr txBox="1">
            <a:spLocks/>
          </p:cNvSpPr>
          <p:nvPr/>
        </p:nvSpPr>
        <p:spPr>
          <a:xfrm>
            <a:off x="351384" y="1925954"/>
            <a:ext cx="7048646" cy="80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クライアント ： サービスを要求する側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サーバー  ： 要求されたサービスを提供する側</a:t>
            </a:r>
            <a:b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</a:b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13462FC7-BFE5-D434-9EBB-89AB93CC46C0}"/>
              </a:ext>
            </a:extLst>
          </p:cNvPr>
          <p:cNvGrpSpPr/>
          <p:nvPr/>
        </p:nvGrpSpPr>
        <p:grpSpPr>
          <a:xfrm>
            <a:off x="6692630" y="1682699"/>
            <a:ext cx="4899797" cy="1749156"/>
            <a:chOff x="6692630" y="1682699"/>
            <a:chExt cx="4899797" cy="1749156"/>
          </a:xfrm>
        </p:grpSpPr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D90D73FF-2ABB-83D8-ABB9-3D2517E1F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720" y="1682699"/>
              <a:ext cx="4102165" cy="1467673"/>
            </a:xfrm>
            <a:prstGeom prst="rect">
              <a:avLst/>
            </a:prstGeom>
          </p:spPr>
        </p:pic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336CB688-DAFA-403E-8449-201888A2A593}"/>
                </a:ext>
              </a:extLst>
            </p:cNvPr>
            <p:cNvSpPr txBox="1"/>
            <p:nvPr/>
          </p:nvSpPr>
          <p:spPr>
            <a:xfrm>
              <a:off x="6692630" y="3185634"/>
              <a:ext cx="489979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1000" dirty="0"/>
                <a:t>出展：</a:t>
              </a:r>
              <a:r>
                <a:rPr kumimoji="1" lang="en-US" altLang="ja-JP" sz="1000" dirty="0"/>
                <a:t>https://it-biz.online/it-skills/client-server/</a:t>
              </a:r>
              <a:endParaRPr kumimoji="1" lang="ja-JP" altLang="en-US" sz="1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166518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C0B33A7-219F-42C7-9888-73297C550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68" y="209552"/>
            <a:ext cx="11499542" cy="704988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altLang="ja-JP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【</a:t>
            </a:r>
            <a:r>
              <a:rPr lang="ja-JP" alt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考察</a:t>
            </a:r>
            <a:r>
              <a:rPr lang="en-US" altLang="ja-JP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】</a:t>
            </a:r>
            <a:r>
              <a:rPr lang="ja-JP" alt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五十嵐プライベート</a:t>
            </a:r>
            <a:r>
              <a:rPr lang="en-US" altLang="ja-JP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mail</a:t>
            </a:r>
            <a:r>
              <a:rPr lang="ja-JP" alt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が乗っ取られた？！</a:t>
            </a:r>
            <a:endParaRPr kumimoji="1" lang="ja-JP" altLang="en-US" sz="3600" b="1" dirty="0">
              <a:solidFill>
                <a:schemeClr val="bg1"/>
              </a:solidFill>
              <a:latin typeface="Arial Black" panose="020B0A04020102020204" pitchFamily="34" charset="0"/>
              <a:ea typeface="HGP創英角ｺﾞｼｯｸUB" panose="020B0A00000000000000" pitchFamily="50" charset="-128"/>
            </a:endParaRPr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B30D7D27-246B-471F-9761-A177915B9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2025 Shinichi.Igarashi All Rights Reserved. </a:t>
            </a:r>
            <a:endParaRPr kumimoji="1" lang="ja-JP" alt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257AE46E-784A-49D7-9AA8-63DC954CD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D1D3-9EE3-4317-993D-E88EB02245CD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8F85766-9786-4AFC-9B3B-60F06B90A4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9769" y="285314"/>
            <a:ext cx="1300111" cy="1383690"/>
          </a:xfrm>
          <a:prstGeom prst="rect">
            <a:avLst/>
          </a:prstGeom>
        </p:spPr>
      </p:pic>
      <p:sp>
        <p:nvSpPr>
          <p:cNvPr id="5" name="字幕 2">
            <a:extLst>
              <a:ext uri="{FF2B5EF4-FFF2-40B4-BE49-F238E27FC236}">
                <a16:creationId xmlns:a16="http://schemas.microsoft.com/office/drawing/2014/main" id="{19E5C630-B4CD-D278-9552-C50821101033}"/>
              </a:ext>
            </a:extLst>
          </p:cNvPr>
          <p:cNvSpPr txBox="1">
            <a:spLocks/>
          </p:cNvSpPr>
          <p:nvPr/>
        </p:nvSpPr>
        <p:spPr>
          <a:xfrm>
            <a:off x="348267" y="1030887"/>
            <a:ext cx="11499543" cy="11965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再発防止のため、どのようなことをしたのか確認していきます。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18885382-D353-2420-17CD-1F2D8685060B}"/>
              </a:ext>
            </a:extLst>
          </p:cNvPr>
          <p:cNvSpPr txBox="1">
            <a:spLocks/>
          </p:cNvSpPr>
          <p:nvPr/>
        </p:nvSpPr>
        <p:spPr>
          <a:xfrm>
            <a:off x="346228" y="2793060"/>
            <a:ext cx="11499543" cy="426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b="1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■具体的対応策</a:t>
            </a:r>
            <a:endParaRPr lang="en-US" altLang="ja-JP" sz="1800" b="1" u="sng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01791B02-042B-7E1F-4DD8-1EEA5D4ABC5F}"/>
              </a:ext>
            </a:extLst>
          </p:cNvPr>
          <p:cNvSpPr txBox="1">
            <a:spLocks/>
          </p:cNvSpPr>
          <p:nvPr/>
        </p:nvSpPr>
        <p:spPr>
          <a:xfrm>
            <a:off x="392162" y="3171959"/>
            <a:ext cx="7048646" cy="19263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セキュリティ設定の変更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l"/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→サービス提供会社側未対応のため断念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利用方法の変更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l"/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→</a:t>
            </a:r>
            <a:r>
              <a:rPr lang="en-US" altLang="ja-JP" sz="1800" dirty="0" err="1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Thuderbird</a:t>
            </a: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から</a:t>
            </a:r>
            <a: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Web</a:t>
            </a: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メール利用に変更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l"/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→</a:t>
            </a:r>
            <a: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https</a:t>
            </a: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サイト利用により、通信経路上の情報を暗号化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l"/>
            <a:b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</a:b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4" name="字幕 2">
            <a:extLst>
              <a:ext uri="{FF2B5EF4-FFF2-40B4-BE49-F238E27FC236}">
                <a16:creationId xmlns:a16="http://schemas.microsoft.com/office/drawing/2014/main" id="{291AE491-1915-B42A-ADE9-61377F21927B}"/>
              </a:ext>
            </a:extLst>
          </p:cNvPr>
          <p:cNvSpPr txBox="1">
            <a:spLocks/>
          </p:cNvSpPr>
          <p:nvPr/>
        </p:nvSpPr>
        <p:spPr>
          <a:xfrm>
            <a:off x="338373" y="5137994"/>
            <a:ext cx="11499543" cy="426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b="1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■通信経路の暗号化</a:t>
            </a:r>
            <a:endParaRPr lang="en-US" altLang="ja-JP" sz="1800" b="1" u="sng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6" name="字幕 2">
            <a:extLst>
              <a:ext uri="{FF2B5EF4-FFF2-40B4-BE49-F238E27FC236}">
                <a16:creationId xmlns:a16="http://schemas.microsoft.com/office/drawing/2014/main" id="{6D628E69-8394-90E9-942A-C1D6676FB44C}"/>
              </a:ext>
            </a:extLst>
          </p:cNvPr>
          <p:cNvSpPr txBox="1">
            <a:spLocks/>
          </p:cNvSpPr>
          <p:nvPr/>
        </p:nvSpPr>
        <p:spPr>
          <a:xfrm>
            <a:off x="351380" y="5542124"/>
            <a:ext cx="9983245" cy="823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http://www.example.com </a:t>
            </a: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→ 非暗号化通信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https://www.example.com </a:t>
            </a: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→ 暗号化通信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64895D3F-469B-B156-A2E9-5C7C69DDD5E7}"/>
              </a:ext>
            </a:extLst>
          </p:cNvPr>
          <p:cNvSpPr txBox="1">
            <a:spLocks/>
          </p:cNvSpPr>
          <p:nvPr/>
        </p:nvSpPr>
        <p:spPr>
          <a:xfrm>
            <a:off x="347798" y="1569154"/>
            <a:ext cx="11499543" cy="426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b="1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■用語の説明</a:t>
            </a:r>
            <a:endParaRPr lang="en-US" altLang="ja-JP" sz="1800" b="1" u="sng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3" name="字幕 2">
            <a:extLst>
              <a:ext uri="{FF2B5EF4-FFF2-40B4-BE49-F238E27FC236}">
                <a16:creationId xmlns:a16="http://schemas.microsoft.com/office/drawing/2014/main" id="{7A5FEEA3-F352-4051-F777-11C857DDDD8E}"/>
              </a:ext>
            </a:extLst>
          </p:cNvPr>
          <p:cNvSpPr txBox="1">
            <a:spLocks/>
          </p:cNvSpPr>
          <p:nvPr/>
        </p:nvSpPr>
        <p:spPr>
          <a:xfrm>
            <a:off x="351384" y="1925954"/>
            <a:ext cx="7048646" cy="8044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暗号化 → 独自ルールやカギを使い、第三者にデータの中身を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l"/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　　　　　　読み取られないようにする技術 </a:t>
            </a:r>
            <a:b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</a:b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2584FF2F-2B70-B53D-E0C9-DEE8B59AB74D}"/>
              </a:ext>
            </a:extLst>
          </p:cNvPr>
          <p:cNvGrpSpPr/>
          <p:nvPr/>
        </p:nvGrpSpPr>
        <p:grpSpPr>
          <a:xfrm>
            <a:off x="6259399" y="1684907"/>
            <a:ext cx="5587553" cy="1907205"/>
            <a:chOff x="6259399" y="1684907"/>
            <a:chExt cx="5587553" cy="1907205"/>
          </a:xfrm>
        </p:grpSpPr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4BC129AC-D9B3-4C88-BE98-DEF4BECE45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65304" y="1684907"/>
              <a:ext cx="3960915" cy="1613706"/>
            </a:xfrm>
            <a:prstGeom prst="rect">
              <a:avLst/>
            </a:prstGeom>
            <a:ln w="12700">
              <a:solidFill>
                <a:schemeClr val="accent1"/>
              </a:solidFill>
            </a:ln>
          </p:spPr>
        </p:pic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336CB688-DAFA-403E-8449-201888A2A593}"/>
                </a:ext>
              </a:extLst>
            </p:cNvPr>
            <p:cNvSpPr txBox="1"/>
            <p:nvPr/>
          </p:nvSpPr>
          <p:spPr>
            <a:xfrm>
              <a:off x="6259399" y="3345891"/>
              <a:ext cx="558755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kumimoji="1" lang="ja-JP" altLang="en-US" sz="1000" dirty="0"/>
                <a:t>出展：</a:t>
              </a:r>
              <a:r>
                <a:rPr kumimoji="1" lang="en-US" altLang="ja-JP" sz="1000" dirty="0"/>
                <a:t>https://www.soumu.go.jp/main_sosiki/joho_tsusin/security/basic/structure/02.html</a:t>
              </a:r>
              <a:endParaRPr kumimoji="1" lang="ja-JP" altLang="en-US" sz="1000" dirty="0"/>
            </a:p>
          </p:txBody>
        </p:sp>
      </p:grp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6EF74B96-F270-BA6F-E2D2-F043DE215874}"/>
              </a:ext>
            </a:extLst>
          </p:cNvPr>
          <p:cNvGrpSpPr/>
          <p:nvPr/>
        </p:nvGrpSpPr>
        <p:grpSpPr>
          <a:xfrm>
            <a:off x="7650147" y="3884975"/>
            <a:ext cx="3448531" cy="2517528"/>
            <a:chOff x="7650147" y="3884975"/>
            <a:chExt cx="3448531" cy="2517528"/>
          </a:xfrm>
        </p:grpSpPr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2F39C1F5-0600-1557-9120-5209B2573C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50147" y="3884975"/>
              <a:ext cx="3448531" cy="447737"/>
            </a:xfrm>
            <a:prstGeom prst="rect">
              <a:avLst/>
            </a:prstGeom>
          </p:spPr>
        </p:pic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A21C2DF1-A687-A0FC-A966-63AA8178C1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885817" y="4354325"/>
              <a:ext cx="2936154" cy="2048178"/>
            </a:xfrm>
            <a:prstGeom prst="rect">
              <a:avLst/>
            </a:prstGeom>
          </p:spPr>
        </p:pic>
      </p:grp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31081A5E-5F53-4777-10AF-3484CF45CB13}"/>
              </a:ext>
            </a:extLst>
          </p:cNvPr>
          <p:cNvCxnSpPr/>
          <p:nvPr/>
        </p:nvCxnSpPr>
        <p:spPr>
          <a:xfrm>
            <a:off x="688157" y="5846163"/>
            <a:ext cx="49019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直線コネクタ 14">
            <a:extLst>
              <a:ext uri="{FF2B5EF4-FFF2-40B4-BE49-F238E27FC236}">
                <a16:creationId xmlns:a16="http://schemas.microsoft.com/office/drawing/2014/main" id="{A73D7334-10C0-4E11-DEE6-60427FC13A61}"/>
              </a:ext>
            </a:extLst>
          </p:cNvPr>
          <p:cNvCxnSpPr/>
          <p:nvPr/>
        </p:nvCxnSpPr>
        <p:spPr>
          <a:xfrm>
            <a:off x="745307" y="6217638"/>
            <a:ext cx="490194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098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AB953-0F6E-A83F-E240-317C2BDE6E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0A759E-0833-6592-8F9E-DE9B7BBEC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68" y="209552"/>
            <a:ext cx="11499542" cy="704988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altLang="ja-JP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【</a:t>
            </a:r>
            <a:r>
              <a:rPr lang="ja-JP" alt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確認</a:t>
            </a:r>
            <a:r>
              <a:rPr lang="en-US" altLang="ja-JP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】</a:t>
            </a:r>
            <a:r>
              <a:rPr lang="ja-JP" alt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貴事務所</a:t>
            </a:r>
            <a:r>
              <a:rPr lang="en-US" altLang="ja-JP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HP</a:t>
            </a:r>
            <a:r>
              <a:rPr lang="ja-JP" alt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はセキュア通信対応済み？！</a:t>
            </a:r>
            <a:endParaRPr kumimoji="1" lang="ja-JP" altLang="en-US" sz="3600" b="1" dirty="0">
              <a:solidFill>
                <a:schemeClr val="bg1"/>
              </a:solidFill>
              <a:latin typeface="Arial Black" panose="020B0A04020102020204" pitchFamily="34" charset="0"/>
              <a:ea typeface="HGP創英角ｺﾞｼｯｸUB" panose="020B0A00000000000000" pitchFamily="50" charset="-128"/>
            </a:endParaRPr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068B625E-A017-487E-72AB-86DD6DF94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2025 Shinichi.Igarashi All Rights Reserved. </a:t>
            </a:r>
            <a:endParaRPr kumimoji="1" lang="ja-JP" alt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6F6893B0-A03E-B5AE-FF99-7861A0F17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D1D3-9EE3-4317-993D-E88EB02245CD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E92B9427-054B-AB9F-3DBA-0ECEC88B3E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9769" y="285314"/>
            <a:ext cx="1300111" cy="1383690"/>
          </a:xfrm>
          <a:prstGeom prst="rect">
            <a:avLst/>
          </a:prstGeom>
        </p:spPr>
      </p:pic>
      <p:sp>
        <p:nvSpPr>
          <p:cNvPr id="5" name="字幕 2">
            <a:extLst>
              <a:ext uri="{FF2B5EF4-FFF2-40B4-BE49-F238E27FC236}">
                <a16:creationId xmlns:a16="http://schemas.microsoft.com/office/drawing/2014/main" id="{013104EE-143B-57BE-213F-D4BE693FF924}"/>
              </a:ext>
            </a:extLst>
          </p:cNvPr>
          <p:cNvSpPr txBox="1">
            <a:spLocks/>
          </p:cNvSpPr>
          <p:nvPr/>
        </p:nvSpPr>
        <p:spPr>
          <a:xfrm>
            <a:off x="348267" y="1030887"/>
            <a:ext cx="11499543" cy="865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ウェブサイトにアクセスした場合に、このようなエラー（？）画面が出たという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l"/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経験はありませんか？そのとき、どう対応しましたか？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EC2B13C5-B717-71B0-A650-D271DA1FEA2D}"/>
              </a:ext>
            </a:extLst>
          </p:cNvPr>
          <p:cNvSpPr txBox="1">
            <a:spLocks/>
          </p:cNvSpPr>
          <p:nvPr/>
        </p:nvSpPr>
        <p:spPr>
          <a:xfrm>
            <a:off x="346228" y="3647167"/>
            <a:ext cx="11499543" cy="426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b="1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■こうなった背景や経緯</a:t>
            </a:r>
            <a:endParaRPr lang="en-US" altLang="ja-JP" sz="1800" b="1" u="sng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B80FEDD6-AB67-65E2-1A9A-678425CF0F6D}"/>
              </a:ext>
            </a:extLst>
          </p:cNvPr>
          <p:cNvSpPr txBox="1">
            <a:spLocks/>
          </p:cNvSpPr>
          <p:nvPr/>
        </p:nvSpPr>
        <p:spPr>
          <a:xfrm>
            <a:off x="392162" y="4026066"/>
            <a:ext cx="7048646" cy="83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４～５年ほど前から、</a:t>
            </a:r>
            <a: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yahoo</a:t>
            </a: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や</a:t>
            </a:r>
            <a: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google</a:t>
            </a: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が</a:t>
            </a:r>
            <a: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https</a:t>
            </a: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へ変更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各ブラウザのデフォルト値が、</a:t>
            </a:r>
            <a: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https</a:t>
            </a: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アクセスに変更</a:t>
            </a:r>
            <a:b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</a:b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4" name="字幕 2">
            <a:extLst>
              <a:ext uri="{FF2B5EF4-FFF2-40B4-BE49-F238E27FC236}">
                <a16:creationId xmlns:a16="http://schemas.microsoft.com/office/drawing/2014/main" id="{A0B704BF-D90E-7AD2-42EF-4B85B1CC92C6}"/>
              </a:ext>
            </a:extLst>
          </p:cNvPr>
          <p:cNvSpPr txBox="1">
            <a:spLocks/>
          </p:cNvSpPr>
          <p:nvPr/>
        </p:nvSpPr>
        <p:spPr>
          <a:xfrm>
            <a:off x="338373" y="4886789"/>
            <a:ext cx="11499543" cy="426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b="1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■事務所ＨＰはいかがですか？</a:t>
            </a:r>
            <a:endParaRPr lang="en-US" altLang="ja-JP" sz="1800" b="1" u="sng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6" name="字幕 2">
            <a:extLst>
              <a:ext uri="{FF2B5EF4-FFF2-40B4-BE49-F238E27FC236}">
                <a16:creationId xmlns:a16="http://schemas.microsoft.com/office/drawing/2014/main" id="{3D836DC5-B761-C300-97A8-4D603205A9F8}"/>
              </a:ext>
            </a:extLst>
          </p:cNvPr>
          <p:cNvSpPr txBox="1">
            <a:spLocks/>
          </p:cNvSpPr>
          <p:nvPr/>
        </p:nvSpPr>
        <p:spPr>
          <a:xfrm>
            <a:off x="351380" y="5290919"/>
            <a:ext cx="10450598" cy="823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https</a:t>
            </a: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未対応だったとしても、セキュリティ上、直ちに重大な問題とはならないと思われます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外部からは、ＩＴ系の意識が低いと思われる可能性があります→悪意の攻撃者に狙われやすい？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CD5BFACB-8DB8-2993-A1CE-0ED8D2008602}"/>
              </a:ext>
            </a:extLst>
          </p:cNvPr>
          <p:cNvSpPr txBox="1">
            <a:spLocks/>
          </p:cNvSpPr>
          <p:nvPr/>
        </p:nvSpPr>
        <p:spPr>
          <a:xfrm>
            <a:off x="347798" y="1950989"/>
            <a:ext cx="11499543" cy="426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b="1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■エラー（？）の内容は？</a:t>
            </a:r>
            <a:endParaRPr lang="en-US" altLang="ja-JP" sz="1800" b="1" u="sng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3" name="字幕 2">
            <a:extLst>
              <a:ext uri="{FF2B5EF4-FFF2-40B4-BE49-F238E27FC236}">
                <a16:creationId xmlns:a16="http://schemas.microsoft.com/office/drawing/2014/main" id="{3E6ED759-22C1-62F3-6439-04D7226B485D}"/>
              </a:ext>
            </a:extLst>
          </p:cNvPr>
          <p:cNvSpPr txBox="1">
            <a:spLocks/>
          </p:cNvSpPr>
          <p:nvPr/>
        </p:nvSpPr>
        <p:spPr>
          <a:xfrm>
            <a:off x="351384" y="2398226"/>
            <a:ext cx="7048646" cy="11012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アクセスしているサイトが、</a:t>
            </a:r>
            <a: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https</a:t>
            </a: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未対応である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それでもアクセスするなら、サイトへ移動で閲覧はできる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ただし、</a:t>
            </a:r>
            <a: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http</a:t>
            </a: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でのアクセスになる（非暗号化通信） </a:t>
            </a:r>
            <a:b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</a:b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29" name="図 28">
            <a:extLst>
              <a:ext uri="{FF2B5EF4-FFF2-40B4-BE49-F238E27FC236}">
                <a16:creationId xmlns:a16="http://schemas.microsoft.com/office/drawing/2014/main" id="{3600B562-7EDA-8333-0764-DC18FC98B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2981" y="2293504"/>
            <a:ext cx="4213930" cy="2322579"/>
          </a:xfrm>
          <a:prstGeom prst="rect">
            <a:avLst/>
          </a:prstGeom>
          <a:ln w="12700">
            <a:solidFill>
              <a:schemeClr val="accent1">
                <a:shade val="1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48073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A0F6E-4E3F-C4CF-C34A-71C36954F5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50045E-C7FA-0D03-24FC-76D0D6A0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68" y="209552"/>
            <a:ext cx="11499542" cy="704988"/>
          </a:xfrm>
          <a:solidFill>
            <a:schemeClr val="accent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en-US" altLang="ja-JP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【</a:t>
            </a:r>
            <a:r>
              <a:rPr lang="ja-JP" alt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確認</a:t>
            </a:r>
            <a:r>
              <a:rPr lang="en-US" altLang="ja-JP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】</a:t>
            </a:r>
            <a:r>
              <a:rPr lang="ja-JP" altLang="en-US" sz="3600" b="1" dirty="0">
                <a:solidFill>
                  <a:schemeClr val="bg1"/>
                </a:solidFill>
                <a:latin typeface="Arial Black" panose="020B0A04020102020204" pitchFamily="34" charset="0"/>
                <a:ea typeface="HGP創英角ｺﾞｼｯｸUB" panose="020B0A00000000000000" pitchFamily="50" charset="-128"/>
              </a:rPr>
              <a:t>過去には常識、今は非常識？！</a:t>
            </a:r>
            <a:endParaRPr kumimoji="1" lang="ja-JP" altLang="en-US" sz="3600" b="1" dirty="0">
              <a:solidFill>
                <a:schemeClr val="bg1"/>
              </a:solidFill>
              <a:latin typeface="Arial Black" panose="020B0A04020102020204" pitchFamily="34" charset="0"/>
              <a:ea typeface="HGP創英角ｺﾞｼｯｸUB" panose="020B0A00000000000000" pitchFamily="50" charset="-128"/>
            </a:endParaRPr>
          </a:p>
        </p:txBody>
      </p:sp>
      <p:sp>
        <p:nvSpPr>
          <p:cNvPr id="10" name="フッター プレースホルダー 9">
            <a:extLst>
              <a:ext uri="{FF2B5EF4-FFF2-40B4-BE49-F238E27FC236}">
                <a16:creationId xmlns:a16="http://schemas.microsoft.com/office/drawing/2014/main" id="{70D2F8D0-313F-9343-EAFB-59F982690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 2025 Shinichi.Igarashi All Rights Reserved. </a:t>
            </a:r>
            <a:endParaRPr kumimoji="1" lang="ja-JP" altLang="en-US" dirty="0"/>
          </a:p>
        </p:txBody>
      </p:sp>
      <p:sp>
        <p:nvSpPr>
          <p:cNvPr id="11" name="スライド番号プレースホルダー 10">
            <a:extLst>
              <a:ext uri="{FF2B5EF4-FFF2-40B4-BE49-F238E27FC236}">
                <a16:creationId xmlns:a16="http://schemas.microsoft.com/office/drawing/2014/main" id="{939D33EE-4CAD-E71B-EAEC-08598AAC5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3CD1D3-9EE3-4317-993D-E88EB02245CD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9FB4BBB7-964C-5D38-42C3-F576F5AB1E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9769" y="285314"/>
            <a:ext cx="1300111" cy="1383690"/>
          </a:xfrm>
          <a:prstGeom prst="rect">
            <a:avLst/>
          </a:prstGeom>
        </p:spPr>
      </p:pic>
      <p:sp>
        <p:nvSpPr>
          <p:cNvPr id="5" name="字幕 2">
            <a:extLst>
              <a:ext uri="{FF2B5EF4-FFF2-40B4-BE49-F238E27FC236}">
                <a16:creationId xmlns:a16="http://schemas.microsoft.com/office/drawing/2014/main" id="{C78A8F7F-FE5C-8935-31C0-EE265DC8BA32}"/>
              </a:ext>
            </a:extLst>
          </p:cNvPr>
          <p:cNvSpPr txBox="1">
            <a:spLocks/>
          </p:cNvSpPr>
          <p:nvPr/>
        </p:nvSpPr>
        <p:spPr>
          <a:xfrm>
            <a:off x="348267" y="1030887"/>
            <a:ext cx="11499543" cy="8653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私が情報セキュリティに関わり始めた頃は、電子メールの添付ファイルは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algn="l"/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パスワード付きで圧縮し、パスワードは別送するべきとされました。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6" name="字幕 2">
            <a:extLst>
              <a:ext uri="{FF2B5EF4-FFF2-40B4-BE49-F238E27FC236}">
                <a16:creationId xmlns:a16="http://schemas.microsoft.com/office/drawing/2014/main" id="{110686B0-26D4-E71F-C27F-134BBB4B2114}"/>
              </a:ext>
            </a:extLst>
          </p:cNvPr>
          <p:cNvSpPr txBox="1">
            <a:spLocks/>
          </p:cNvSpPr>
          <p:nvPr/>
        </p:nvSpPr>
        <p:spPr>
          <a:xfrm>
            <a:off x="346228" y="3104558"/>
            <a:ext cx="11499543" cy="426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b="1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■現在は、好ましくない（非推奨）とされます</a:t>
            </a:r>
            <a:endParaRPr lang="en-US" altLang="ja-JP" sz="1800" b="1" u="sng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8" name="字幕 2">
            <a:extLst>
              <a:ext uri="{FF2B5EF4-FFF2-40B4-BE49-F238E27FC236}">
                <a16:creationId xmlns:a16="http://schemas.microsoft.com/office/drawing/2014/main" id="{86F090E0-285D-DAD7-C07E-A7846FB28E30}"/>
              </a:ext>
            </a:extLst>
          </p:cNvPr>
          <p:cNvSpPr txBox="1">
            <a:spLocks/>
          </p:cNvSpPr>
          <p:nvPr/>
        </p:nvSpPr>
        <p:spPr>
          <a:xfrm>
            <a:off x="392162" y="3443263"/>
            <a:ext cx="7048646" cy="830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パスワード解析ツール等で、比較的簡単に解析されてしまう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パスワードの共有が煩雑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メールサーバによるウィルス検知ができない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メールサーバによっては、暗号化ファイル添付を配送しない</a:t>
            </a:r>
            <a:br>
              <a:rPr lang="en-US" altLang="ja-JP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</a:b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4" name="字幕 2">
            <a:extLst>
              <a:ext uri="{FF2B5EF4-FFF2-40B4-BE49-F238E27FC236}">
                <a16:creationId xmlns:a16="http://schemas.microsoft.com/office/drawing/2014/main" id="{7673218F-4D71-D54C-C148-5DA5455CC8C0}"/>
              </a:ext>
            </a:extLst>
          </p:cNvPr>
          <p:cNvSpPr txBox="1">
            <a:spLocks/>
          </p:cNvSpPr>
          <p:nvPr/>
        </p:nvSpPr>
        <p:spPr>
          <a:xfrm>
            <a:off x="338373" y="5007366"/>
            <a:ext cx="11499543" cy="426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b="1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■現在、推奨とされる方法は？</a:t>
            </a:r>
            <a:endParaRPr lang="en-US" altLang="ja-JP" sz="1800" b="1" u="sng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6" name="字幕 2">
            <a:extLst>
              <a:ext uri="{FF2B5EF4-FFF2-40B4-BE49-F238E27FC236}">
                <a16:creationId xmlns:a16="http://schemas.microsoft.com/office/drawing/2014/main" id="{434708A9-7987-79D8-F91A-FD6CC72F97D5}"/>
              </a:ext>
            </a:extLst>
          </p:cNvPr>
          <p:cNvSpPr txBox="1">
            <a:spLocks/>
          </p:cNvSpPr>
          <p:nvPr/>
        </p:nvSpPr>
        <p:spPr>
          <a:xfrm>
            <a:off x="351380" y="5381353"/>
            <a:ext cx="10450598" cy="8231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ファイル転送サービスやオンラインストレージを利用する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メールの添付ファイル自動暗号化サービスや、メール全体の暗号化を利用する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9" name="字幕 2">
            <a:extLst>
              <a:ext uri="{FF2B5EF4-FFF2-40B4-BE49-F238E27FC236}">
                <a16:creationId xmlns:a16="http://schemas.microsoft.com/office/drawing/2014/main" id="{54611890-7F3A-CBAF-4D8C-1BD340C178BF}"/>
              </a:ext>
            </a:extLst>
          </p:cNvPr>
          <p:cNvSpPr txBox="1">
            <a:spLocks/>
          </p:cNvSpPr>
          <p:nvPr/>
        </p:nvSpPr>
        <p:spPr>
          <a:xfrm>
            <a:off x="347798" y="1860554"/>
            <a:ext cx="11499543" cy="4267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ja-JP" altLang="en-US" sz="1800" b="1" u="sng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■なぜそのようにするべきとされたのか？</a:t>
            </a:r>
            <a:endParaRPr lang="en-US" altLang="ja-JP" sz="1800" b="1" u="sng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sp>
        <p:nvSpPr>
          <p:cNvPr id="13" name="字幕 2">
            <a:extLst>
              <a:ext uri="{FF2B5EF4-FFF2-40B4-BE49-F238E27FC236}">
                <a16:creationId xmlns:a16="http://schemas.microsoft.com/office/drawing/2014/main" id="{8CF6415B-D1AC-7863-B87E-2371179C4722}"/>
              </a:ext>
            </a:extLst>
          </p:cNvPr>
          <p:cNvSpPr txBox="1">
            <a:spLocks/>
          </p:cNvSpPr>
          <p:nvPr/>
        </p:nvSpPr>
        <p:spPr>
          <a:xfrm>
            <a:off x="351384" y="2267598"/>
            <a:ext cx="7048646" cy="9705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kumimoji="1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誤送信があっても、すぐには中身がわからない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  <a:p>
            <a:pPr marL="285750" indent="-285750" algn="l">
              <a:buFont typeface="Wingdings" panose="05000000000000000000" pitchFamily="2" charset="2"/>
              <a:buChar char="ü"/>
            </a:pPr>
            <a:r>
              <a:rPr lang="ja-JP" altLang="en-US" sz="1800" dirty="0">
                <a:latin typeface="HGSｺﾞｼｯｸE" panose="020B0900000000000000" pitchFamily="50" charset="-128"/>
                <a:ea typeface="HGSｺﾞｼｯｸE" panose="020B0900000000000000" pitchFamily="50" charset="-128"/>
              </a:rPr>
              <a:t>通信経路上で傍受されても、同様に中身がわからない</a:t>
            </a:r>
            <a:endParaRPr lang="en-US" altLang="ja-JP" sz="1800" dirty="0">
              <a:latin typeface="HGSｺﾞｼｯｸE" panose="020B0900000000000000" pitchFamily="50" charset="-128"/>
              <a:ea typeface="HGSｺﾞｼｯｸE" panose="020B0900000000000000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4C7CB021-CC33-555C-DFF3-B34F1948D6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669" y="1688413"/>
            <a:ext cx="3475343" cy="3665706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A15AFD6-50A3-AF66-6D50-8B4511C34614}"/>
              </a:ext>
            </a:extLst>
          </p:cNvPr>
          <p:cNvSpPr txBox="1"/>
          <p:nvPr/>
        </p:nvSpPr>
        <p:spPr>
          <a:xfrm>
            <a:off x="6266074" y="5333557"/>
            <a:ext cx="55875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dirty="0"/>
              <a:t>出展：</a:t>
            </a:r>
            <a:r>
              <a:rPr lang="en-US" altLang="ja-JP" sz="1000" dirty="0"/>
              <a:t>https://www.itmedia.co.jp/news/articles/2011/24/news114.html</a:t>
            </a:r>
            <a:endParaRPr kumimoji="1" lang="ja-JP" altLang="en-US" sz="1000" dirty="0"/>
          </a:p>
        </p:txBody>
      </p:sp>
      <p:pic>
        <p:nvPicPr>
          <p:cNvPr id="17" name="図 16">
            <a:extLst>
              <a:ext uri="{FF2B5EF4-FFF2-40B4-BE49-F238E27FC236}">
                <a16:creationId xmlns:a16="http://schemas.microsoft.com/office/drawing/2014/main" id="{0BC35F20-509B-3F7D-00B9-E5446C1CD8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8187" y="1901025"/>
            <a:ext cx="1910849" cy="116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97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4666</TotalTime>
  <Words>1565</Words>
  <Application>Microsoft Office PowerPoint</Application>
  <PresentationFormat>ワイド画面</PresentationFormat>
  <Paragraphs>162</Paragraphs>
  <Slides>11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20" baseType="lpstr">
      <vt:lpstr>HGP創英角ｺﾞｼｯｸUB</vt:lpstr>
      <vt:lpstr>HGSｺﾞｼｯｸE</vt:lpstr>
      <vt:lpstr>HG創英角ｺﾞｼｯｸUB</vt:lpstr>
      <vt:lpstr>游ゴシック</vt:lpstr>
      <vt:lpstr>游ゴシック Light</vt:lpstr>
      <vt:lpstr>Arial</vt:lpstr>
      <vt:lpstr>Arial Black</vt:lpstr>
      <vt:lpstr>Wingdings</vt:lpstr>
      <vt:lpstr>Office テーマ</vt:lpstr>
      <vt:lpstr>社労士業務と情報セキュリティ</vt:lpstr>
      <vt:lpstr>自己紹介</vt:lpstr>
      <vt:lpstr>１１／１４の本講座第一部はいかがでしたか？</vt:lpstr>
      <vt:lpstr>【確認】Windows10のサポートが終了しました</vt:lpstr>
      <vt:lpstr>【考察】五十嵐プライベートmailが乗っ取られた？！</vt:lpstr>
      <vt:lpstr>【考察】五十嵐プライベートmailが乗っ取られた？！</vt:lpstr>
      <vt:lpstr>【考察】五十嵐プライベートmailが乗っ取られた？！</vt:lpstr>
      <vt:lpstr>【確認】貴事務所HPはセキュア通信対応済み？！</vt:lpstr>
      <vt:lpstr>【確認】過去には常識、今は非常識？！</vt:lpstr>
      <vt:lpstr>【私見】ランサム攻撃被害は一層増える？！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五十嵐 晋一</dc:creator>
  <cp:lastModifiedBy>晋一 五十嵐</cp:lastModifiedBy>
  <cp:revision>373</cp:revision>
  <dcterms:created xsi:type="dcterms:W3CDTF">2021-01-24T07:31:54Z</dcterms:created>
  <dcterms:modified xsi:type="dcterms:W3CDTF">2025-11-16T22:43:20Z</dcterms:modified>
</cp:coreProperties>
</file>