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89" r:id="rId6"/>
    <p:sldId id="294" r:id="rId7"/>
    <p:sldId id="257" r:id="rId8"/>
    <p:sldId id="300" r:id="rId9"/>
    <p:sldId id="301" r:id="rId10"/>
    <p:sldId id="302" r:id="rId11"/>
    <p:sldId id="306" r:id="rId12"/>
    <p:sldId id="303" r:id="rId13"/>
    <p:sldId id="304" r:id="rId14"/>
    <p:sldId id="307" r:id="rId15"/>
    <p:sldId id="305" r:id="rId16"/>
    <p:sldId id="308" r:id="rId17"/>
    <p:sldId id="309" r:id="rId18"/>
    <p:sldId id="310" r:id="rId19"/>
    <p:sldId id="311" r:id="rId20"/>
    <p:sldId id="312" r:id="rId21"/>
    <p:sldId id="313" r:id="rId22"/>
    <p:sldId id="296" r:id="rId23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95646" autoAdjust="0"/>
  </p:normalViewPr>
  <p:slideViewPr>
    <p:cSldViewPr snapToGrid="0">
      <p:cViewPr varScale="1">
        <p:scale>
          <a:sx n="62" d="100"/>
          <a:sy n="62" d="100"/>
        </p:scale>
        <p:origin x="84" y="3186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/>
            </a:lvl1pPr>
          </a:lstStyle>
          <a:p>
            <a:pPr rtl="0"/>
            <a:fld id="{2912E217-2403-4DA5-84C1-2E48A381214C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2025/11/14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/>
            </a:lvl1pPr>
          </a:lstStyle>
          <a:p>
            <a:pPr rtl="0"/>
            <a:fld id="{EAFF3A6F-DEFA-45E0-9496-BEE7C2C6F3D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B3D4BF9-D420-4FAA-8A3B-F85C45353287}" type="datetime1">
              <a:rPr lang="ja-JP" altLang="en-US" smtClean="0"/>
              <a:t>2025/11/14</a:t>
            </a:fld>
            <a:endParaRPr lang="en-US" dirty="0"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ja-JP"/>
            </a:defPPr>
          </a:lstStyle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97DC217-DF71-1A49-B3EA-559F1F43B0FF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B4E55-4A97-C3F8-7C65-5AB944154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3F5B58-2534-3157-8255-E1285B55F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0C4F70-489F-24FD-D833-00475B188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ACCFE-EB54-2808-F77D-327C12420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438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767AF-3FBA-8866-B3D1-8428871DD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B528E0-026D-8CAD-7BBD-732226AFF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342EB8-5962-E485-4C8E-19E5D986A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197311-C9F6-A981-AA0F-56965C398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242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C925C-440D-E6B0-71DF-5A457B63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4F6A36-EBA8-54F9-E019-7A4523676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C2B9CA-513C-CADF-EB2C-610AF0377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C08E7C-98C7-E7F4-0A39-E899C53B7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651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F9D36-100D-1524-1E6B-1276E6817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C10A87-5F19-4FA1-C690-1C1589698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7895A9B-FF71-E4B0-463A-C463C467F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74E64B-3FE0-F52B-5018-E417AC310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44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09F0F-DA0A-B4D6-EBB2-AFE30E98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527669-D78F-31C3-7A80-A30B4DBDF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EF8715-5FB6-B761-1BCD-C75E574FA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550EF5-1F42-A9D7-CA60-17968F314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298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7758B-A54D-5A54-D041-B8E150870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CED8CD2-90D9-E82E-A172-CBDC0911C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F2A55BB-248F-051B-C8CC-51B495C93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3660F2-B4A8-A0C3-0795-6155ADEF7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709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53AE2-D9B5-5CED-3385-ED7A875C1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83FC7EC-F640-34C5-9412-72AF66747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66C210-F31B-344C-6B41-D225F01C4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C756E6-9D3D-73EB-DBC1-3E49D3B5D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899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FFFFD-37EA-DF8A-8A3A-48723655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A9A739-8B20-1A0C-2AE5-884B14FAE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CADCE9-FF11-F938-11DF-7BC811F1D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F72BB1-6942-0639-EF28-D1636CFD0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045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908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6A742-915E-DE49-9278-09291E475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F9EFE3-E455-20B6-5954-0007E2DC3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272621-FF42-86A6-53A8-96A0A52A6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1C8335-FD25-6060-C275-0FF4F7EDE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829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86A96-2B13-91D2-84D2-6482BF205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82DD33-0A20-329F-E235-1A0C4E30B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EA6A72-4282-012B-D3BD-54816F9B7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7237CE-047D-A6A3-8AC3-6D78C58DB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66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7F57B-63C2-F695-CA09-A3A8270D0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118AE2-B563-5165-E81B-CE546508C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CEE096-8F4F-32F7-128F-486422969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55C1A1-4835-0520-88E8-98F3F8C85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5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313BB-A4F5-A186-988E-B69940609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E5E76E0-25F8-64FE-C80B-BEB0B67E4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F551DB-A246-981E-FE9C-ABCDC9E6F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B92784-A4B1-7875-2646-D15C62BFD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30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1C017-0BA7-F02E-9172-44A574225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69BC734-A61A-6D0D-B2E9-7BFBEBC0A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0AF53B7-D4C3-5D9E-9897-4C08D137E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FC33D6-416D-B10E-FC13-062999032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9999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794AE-4442-D75E-FBE8-C35F9B3A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A725AC-6A6A-6AB0-81E9-21FB07E1F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D49637-7494-3164-AD0C-DD7E8A349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2B370A-B58F-7C57-AB93-B9107FDAC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97DC217-DF71-1A49-B3EA-559F1F43B0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01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長方形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(F)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" name="グループ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フリーフォーム(F)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フリーフォーム(F)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22" name="フリーフォーム(F)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フリーフォーム(F)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ja-JP" sz="6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フリーフォーム(F)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フリーフォーム(F)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フリーフォーム(F)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9" name="グループ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フリーフォーム(F)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フリーフォーム(F)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ja-JP" sz="42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buNone/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buNone/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buNone/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dirty="0"/>
              <a:t>クリックしてテキストを追加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ja-JP" sz="1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dirty="0"/>
              <a:t>20XX/9/8</a:t>
            </a:r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ja-JP" sz="1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長方形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(F)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3" name="タイトル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ja-JP" sz="42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dirty="0"/>
              <a:t>クリックしてテキストを追加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ja-JP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dirty="0"/>
              <a:t>20XX/9/8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ja-JP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ja-JP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セクションの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フリーフォーム(F)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" name="グループ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フリーフォーム(F)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フリーフォーム(F)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7" name="フリーフォーム(F)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ja-JP" sz="6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ja-JP"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lang="ja-JP" sz="2000"/>
            </a:lvl2pPr>
            <a:lvl3pPr marL="914400" indent="0" algn="ctr">
              <a:buNone/>
              <a:defRPr lang="ja-JP" sz="1800"/>
            </a:lvl3pPr>
            <a:lvl4pPr marL="1371600" indent="0" algn="ctr">
              <a:buNone/>
              <a:defRPr lang="ja-JP" sz="1600"/>
            </a:lvl4pPr>
            <a:lvl5pPr marL="1828800" indent="0" algn="ctr">
              <a:buNone/>
              <a:defRPr lang="ja-JP" sz="1600"/>
            </a:lvl5pPr>
            <a:lvl6pPr marL="2286000" indent="0" algn="ctr">
              <a:buNone/>
              <a:defRPr lang="ja-JP" sz="1600"/>
            </a:lvl6pPr>
            <a:lvl7pPr marL="2743200" indent="0" algn="ctr">
              <a:buNone/>
              <a:defRPr lang="ja-JP" sz="1600"/>
            </a:lvl7pPr>
            <a:lvl8pPr marL="3200400" indent="0" algn="ctr">
              <a:buNone/>
              <a:defRPr lang="ja-JP" sz="1600"/>
            </a:lvl8pPr>
            <a:lvl9pPr marL="3657600" indent="0" algn="ctr">
              <a:buNone/>
              <a:defRPr lang="ja-JP" sz="1600"/>
            </a:lvl9pPr>
          </a:lstStyle>
          <a:p>
            <a:pPr rtl="0"/>
            <a:r>
              <a:rPr lang="ja-JP" dirty="0"/>
              <a:t>クリックしてサブタイトルを追加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列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フリーフォーム(F)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フリーフォーム(F)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フリーフォーム(F)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9" name="グループ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フリーフォーム(F)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フリーフォーム(F)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ja-JP" sz="42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dirty="0"/>
              <a:t>クリックしてテキストを追加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dirty="0"/>
              <a:t>クリックしてテキストを追加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ja-JP" sz="1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dirty="0"/>
              <a:t>20XX/9/8</a:t>
            </a:r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ja-JP" sz="1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コンテンツ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フリーフォーム(F)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フリーフォーム(F)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ja-JP" sz="42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dirty="0"/>
              <a:t>クリックしてテキストを追加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dirty="0"/>
              <a:t>クリックしてテキストを追加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ja-JP" sz="1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dirty="0"/>
              <a:t>20XX/9/8</a:t>
            </a:r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、コンテンツ、画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 13">
            <a:extLst>
              <a:ext uri="{FF2B5EF4-FFF2-40B4-BE49-F238E27FC236}">
                <a16:creationId xmlns:a16="http://schemas.microsoft.com/office/drawing/2014/main" id="{79F46B00-4AE8-52A2-6926-FC2F5DD1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フリーフォーム(F)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フリーフォーム(F)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9" name="グループ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フリーフォーム(F)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フリーフォーム(F)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489" y="457199"/>
            <a:ext cx="5943599" cy="1920240"/>
          </a:xfrm>
        </p:spPr>
        <p:txBody>
          <a:bodyPr rtlCol="0" anchor="b">
            <a:noAutofit/>
          </a:bodyPr>
          <a:lstStyle>
            <a:lvl1pPr>
              <a:defRPr lang="ja-JP" sz="42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6BBDFA0C-B372-969D-6C8A-F664A4BF8D41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7663" indent="0" algn="ctr"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685800" indent="0" algn="ctr"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914400" indent="0" algn="ctr"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143000" indent="0" algn="ctr"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dirty="0"/>
              <a:t>クリックしてテキストを追加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dirty="0"/>
              <a:t>20XX/9/8</a:t>
            </a:r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ja-JP" sz="1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ja-JP" sz="1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A8D2CC-EE75-85FA-1577-88C0BEC7B1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49490" y="2706369"/>
            <a:ext cx="5943600" cy="3383279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46304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dirty="0"/>
              <a:t>クリックしてテキストを追加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52565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グラフ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フリーフォーム(F)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ja-JP" sz="42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buNone/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buNone/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buNone/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dirty="0"/>
              <a:t>クリックしてテキストを追加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ja-JP" sz="1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dirty="0"/>
              <a:t>20XX/9/8</a:t>
            </a:r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ja-JP" sz="1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ja-JP" sz="1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終了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長方形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" name="グループ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フリーフォーム(F)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フリーフォーム(F)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ja-JP"/>
                </a:defPPr>
              </a:lstStyle>
              <a:p>
                <a:pPr algn="ctr" rtl="0"/>
                <a:endParaRPr 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22" name="フリーフォーム(F)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(F)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ja-JP"/>
              </a:defPPr>
            </a:lstStyle>
            <a:p>
              <a:pPr algn="ctr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ja-JP" sz="6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ja-JP"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lang="ja-JP" sz="2000"/>
            </a:lvl2pPr>
            <a:lvl3pPr marL="914400" indent="0" algn="ctr">
              <a:buNone/>
              <a:defRPr lang="ja-JP" sz="1800"/>
            </a:lvl3pPr>
            <a:lvl4pPr marL="1371600" indent="0" algn="ctr">
              <a:buNone/>
              <a:defRPr lang="ja-JP" sz="1600"/>
            </a:lvl4pPr>
            <a:lvl5pPr marL="1828800" indent="0" algn="ctr">
              <a:buNone/>
              <a:defRPr lang="ja-JP" sz="1600"/>
            </a:lvl5pPr>
            <a:lvl6pPr marL="2286000" indent="0" algn="ctr">
              <a:buNone/>
              <a:defRPr lang="ja-JP" sz="1600"/>
            </a:lvl6pPr>
            <a:lvl7pPr marL="2743200" indent="0" algn="ctr">
              <a:buNone/>
              <a:defRPr lang="ja-JP" sz="1600"/>
            </a:lvl7pPr>
            <a:lvl8pPr marL="3200400" indent="0" algn="ctr">
              <a:buNone/>
              <a:defRPr lang="ja-JP" sz="1600"/>
            </a:lvl8pPr>
            <a:lvl9pPr marL="3657600" indent="0" algn="ctr">
              <a:buNone/>
              <a:defRPr lang="ja-JP" sz="1600"/>
            </a:lvl9pPr>
          </a:lstStyle>
          <a:p>
            <a:pPr lvl="0" rtl="0"/>
            <a:r>
              <a:rPr lang="ja-JP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</a:lstStyle>
          <a:p>
            <a:pPr rtl="0"/>
            <a:r>
              <a:rPr lang="ja-JP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</a:lstStyle>
          <a:p>
            <a:pPr lvl="0" rtl="0"/>
            <a:r>
              <a:rPr lang="ja-JP" dirty="0"/>
              <a:t>クリックしてマスター テキストのスタイルを編集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ja-JP" sz="12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dirty="0"/>
              <a:t>20XX/9/8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ja-JP" sz="12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ja-JP" sz="12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9" r:id="rId4"/>
    <p:sldLayoutId id="2147483668" r:id="rId5"/>
    <p:sldLayoutId id="2147483669" r:id="rId6"/>
    <p:sldLayoutId id="2147483676" r:id="rId7"/>
    <p:sldLayoutId id="2147483661" r:id="rId8"/>
    <p:sldLayoutId id="2147483666" r:id="rId9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ja-JP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lang="ja-JP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6710415" cy="3830130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士業事務所の</a:t>
            </a:r>
            <a:br>
              <a:rPr lang="en-US" altLang="ja-JP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</a:b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セキュリティ対策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B57DEA-287D-1F90-B257-E972E78E9443}"/>
              </a:ext>
            </a:extLst>
          </p:cNvPr>
          <p:cNvSpPr txBox="1"/>
          <p:nvPr/>
        </p:nvSpPr>
        <p:spPr>
          <a:xfrm>
            <a:off x="6711462" y="5152292"/>
            <a:ext cx="454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令和７年１１月２３日</a:t>
            </a:r>
            <a:endParaRPr kumimoji="1" lang="en-US" altLang="ja-JP" sz="2400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kumimoji="1" lang="ja-JP" altLang="en-US" sz="24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うららか法律事務所</a:t>
            </a:r>
            <a:endParaRPr kumimoji="1" lang="en-US" altLang="ja-JP" sz="2400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kumimoji="1" lang="ja-JP" altLang="en-US" sz="24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弁護士　上　月　　裕　紀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252AD-93B4-C65B-04F8-45F6FEC5A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95C47-FDEC-A5D2-AB80-515B3519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パソコン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49648F-155D-E1B5-ECA3-12A4585B3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ja-JP"/>
            </a:defPPr>
          </a:lstStyle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対策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ＯＳの更新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ウィルス対策ソフトの導入と更新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ゲートウェイ機器への対策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pic>
        <p:nvPicPr>
          <p:cNvPr id="5" name="図 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278AE2CC-4B96-69BE-FF17-EC8938A7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963" y="1473718"/>
            <a:ext cx="2409591" cy="22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B7B4D-DA92-508D-957D-3D6CF0DD6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DBA44D-F0C4-46A9-FAB2-108F971BB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77553"/>
            <a:ext cx="5975768" cy="3269447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メール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697AFCA1-633D-0DEC-AF1B-DC3EF1B8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492896"/>
            <a:ext cx="6245912" cy="91285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51325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A91ED-EC3F-D9E4-D498-4753ED5FF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54E174-8D59-389A-EB4F-6F20DF08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メール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494E24-29DE-5389-7C82-9484C8257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767871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ja-JP"/>
            </a:defPPr>
          </a:lstStyle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リスクの例（送信）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宛先の間違い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添付ファイルの間違い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対策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en-US" altLang="ja-JP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</a:t>
            </a: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データを添付したい場合の送信方法   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pic>
        <p:nvPicPr>
          <p:cNvPr id="5" name="図 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AA4F3DC2-03DD-DB6B-605C-9ED7EEB8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35" y="1846436"/>
            <a:ext cx="3155179" cy="1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1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E66BD-190F-6BC0-B87B-D34961BAF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25A8B-AB24-AA41-AF3E-E7669541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メール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229CE4-E325-8F58-6DF5-3C5A40E3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767871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ja-JP"/>
            </a:defPPr>
          </a:lstStyle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リスクの例（受信）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添付ファイルからのウィルス感染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フィッシングサイトへの誘導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対策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en-US" altLang="ja-JP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</a:t>
            </a: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実行ファイルをむやみに開かない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送信先のメールアドレスを確認   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pic>
        <p:nvPicPr>
          <p:cNvPr id="5" name="図 4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A7BEC991-D3AE-EC9A-FD68-F5C2E4111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38" y="1846436"/>
            <a:ext cx="2869565" cy="182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8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48682-80FE-3931-F390-018B339F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7B95A4-9D6B-CC15-8922-367C36F0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77553"/>
            <a:ext cx="5975768" cy="3269447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スマートフォン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B90CC27-9EA7-1A49-CE1C-DFCF87A39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492896"/>
            <a:ext cx="6245912" cy="91285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66773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5C217-6E2A-DEF3-E9D4-A6377EF31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4636F8-6253-C364-94DE-B0F39678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スマートフォン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47EA8E-C6DD-441C-1E58-CD2DA714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433057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ja-JP"/>
            </a:defPPr>
          </a:lstStyle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リスクの例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多要素認証の認証端末として機能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情報漏洩のルートは、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①マルウェアへの感染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　　②紛失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6CA727-FB38-2B1D-4331-6B6949DA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007" y="1430955"/>
            <a:ext cx="1972138" cy="28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4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295E6-4154-4DA6-F374-9F35EFDCE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A9BB1-9E34-3A0B-FD36-D00876F9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スマートフォン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8C21E8-901A-1EBC-7365-C1FA29F7C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433057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ja-JP"/>
            </a:defPPr>
          </a:lstStyle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対策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①マルウェアの感染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②紛失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pic>
        <p:nvPicPr>
          <p:cNvPr id="5" name="図 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6492E7C1-0961-9BE2-4B94-4FABE6B7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86" y="808375"/>
            <a:ext cx="1955901" cy="36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4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DE97C-90FC-7353-6195-E808C1BE1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E3938F-57B5-71D6-E0DE-02C13A81F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553"/>
            <a:ext cx="6457462" cy="3269447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クラウドサービス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6DF30DD5-B1F5-62F7-B307-64CDC703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492896"/>
            <a:ext cx="6245912" cy="91285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53605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36CC2-0567-8965-032C-A03DB1BC9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FC6355-B5C0-EAE2-6068-69969AFB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クラウドサービス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6E65AC-ED1B-E042-FC16-2576C119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rtl="0"/>
            <a:endParaRPr lang="en-US" altLang="ja-JP" dirty="0"/>
          </a:p>
          <a:p>
            <a:pPr rtl="0"/>
            <a:r>
              <a:rPr lang="ja-JP" altLang="en-US" dirty="0"/>
              <a:t>　</a:t>
            </a:r>
            <a:r>
              <a:rPr lang="ja-JP" altLang="en-US" sz="28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クラウドサービスとは？</a:t>
            </a:r>
            <a:endParaRPr lang="en-US" altLang="ja-JP" sz="2800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sz="2800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sz="28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オンプレミスとの比較</a:t>
            </a:r>
            <a:endParaRPr lang="en-US" altLang="ja-JP" sz="2800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sz="2800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sz="28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利便性と注意点</a:t>
            </a:r>
            <a:endParaRPr lang="en-US" altLang="ja-JP" sz="2800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pic>
        <p:nvPicPr>
          <p:cNvPr id="5" name="図 4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BA458267-4847-DB83-0D31-0E61DCC9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4395"/>
          <a:stretch>
            <a:fillRect/>
          </a:stretch>
        </p:blipFill>
        <p:spPr>
          <a:xfrm>
            <a:off x="6283235" y="2023984"/>
            <a:ext cx="4663440" cy="3332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583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808" y="2091449"/>
            <a:ext cx="6393891" cy="2675101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ご清聴</a:t>
            </a:r>
            <a:r>
              <a:rPr lang="ja-JP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ありがとう</a:t>
            </a:r>
            <a:br>
              <a:rPr lang="en-US" altLang="ja-JP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</a:br>
            <a:r>
              <a:rPr lang="ja-JP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ございました</a:t>
            </a:r>
          </a:p>
        </p:txBody>
      </p:sp>
      <p:sp>
        <p:nvSpPr>
          <p:cNvPr id="5" name="サブタイトル 4">
            <a:extLst>
              <a:ext uri="{FF2B5EF4-FFF2-40B4-BE49-F238E27FC236}">
                <a16:creationId xmlns:a16="http://schemas.microsoft.com/office/drawing/2014/main" id="{67BB04B7-47A4-741B-59E0-F0E6F2126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85939"/>
            <a:ext cx="6220277" cy="2919512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en-US" altLang="ja-JP" dirty="0"/>
          </a:p>
          <a:p>
            <a:pPr rtl="0"/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ACCCDE-76FB-CF62-42E5-9A0227F84175}"/>
              </a:ext>
            </a:extLst>
          </p:cNvPr>
          <p:cNvSpPr txBox="1"/>
          <p:nvPr/>
        </p:nvSpPr>
        <p:spPr>
          <a:xfrm>
            <a:off x="408432" y="2185976"/>
            <a:ext cx="7030667" cy="4145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出生は、兵庫県。育ちは、都内（２３区外の市内）。</a:t>
            </a: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司法試験に合格後、司法修習地の配属地として、埼玉県へ。</a:t>
            </a: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弁護士登録をしてから、おおよそ１０年弱になります。</a:t>
            </a: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２年前の９月１日に、事務所を独立し、今に至ります。</a:t>
            </a: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大宮駅東口側、氷川参道の近くに事務所があります。</a:t>
            </a: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担当することが多いご相談・ご依頼としては、</a:t>
            </a: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離婚・男女問題</a:t>
            </a:r>
            <a:endParaRPr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交通事故</a:t>
            </a: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労働事件（労働者側、使用者側）</a:t>
            </a:r>
            <a:endParaRPr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遺言・遺産・相続問題</a:t>
            </a: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消費者被害事件</a:t>
            </a: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19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刑事事件、犯罪被害者の支援　などです。</a:t>
            </a:r>
            <a:endParaRPr kumimoji="1" lang="en-US" altLang="ja-JP" sz="19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1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2844F8-5D20-E8D2-B47A-B97BCC183D9E}"/>
              </a:ext>
            </a:extLst>
          </p:cNvPr>
          <p:cNvSpPr txBox="1"/>
          <p:nvPr/>
        </p:nvSpPr>
        <p:spPr>
          <a:xfrm>
            <a:off x="106680" y="66141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400" b="1" dirty="0">
                <a:latin typeface="+mj-lt"/>
                <a:ea typeface="+mj-ea"/>
                <a:cs typeface="+mj-cs"/>
              </a:rPr>
              <a:t>　</a:t>
            </a:r>
            <a:r>
              <a:rPr kumimoji="1" lang="ja-JP" altLang="en-US" sz="4000" b="1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  <a:cs typeface="+mj-cs"/>
              </a:rPr>
              <a:t>自己紹介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3F67E3-E68C-DF1C-E143-7108F2F3D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375" y="319480"/>
            <a:ext cx="1181717" cy="1585520"/>
          </a:xfrm>
          <a:prstGeom prst="rect">
            <a:avLst/>
          </a:prstGeom>
        </p:spPr>
      </p:pic>
      <p:pic>
        <p:nvPicPr>
          <p:cNvPr id="8" name="図 7" descr="暖炉のあるリビングルーム&#10;&#10;中程度の精度で自動的に生成された説明">
            <a:extLst>
              <a:ext uri="{FF2B5EF4-FFF2-40B4-BE49-F238E27FC236}">
                <a16:creationId xmlns:a16="http://schemas.microsoft.com/office/drawing/2014/main" id="{71A99FF6-CD42-887F-BCFA-2785F8B8D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56" y="2752275"/>
            <a:ext cx="4519723" cy="3013149"/>
          </a:xfrm>
          <a:prstGeom prst="rect">
            <a:avLst/>
          </a:prstGeom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8C6CB983-D439-1217-5C8E-40AE3631D2D1}"/>
              </a:ext>
            </a:extLst>
          </p:cNvPr>
          <p:cNvSpPr/>
          <p:nvPr/>
        </p:nvSpPr>
        <p:spPr>
          <a:xfrm>
            <a:off x="6597856" y="319480"/>
            <a:ext cx="2499649" cy="2222242"/>
          </a:xfrm>
          <a:prstGeom prst="wedgeEllipseCallout">
            <a:avLst>
              <a:gd name="adj1" fmla="val -70027"/>
              <a:gd name="adj2" fmla="val -28405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好きなものは･･･</a:t>
            </a:r>
            <a:endParaRPr kumimoji="1" lang="en-US" altLang="ja-JP" sz="14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①革の鞄と靴</a:t>
            </a:r>
            <a:endParaRPr kumimoji="1" lang="en-US" altLang="ja-JP" sz="14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②甘いもの</a:t>
            </a:r>
            <a:endParaRPr kumimoji="1" lang="en-US" altLang="ja-JP" sz="14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③フライパン</a:t>
            </a:r>
            <a:endParaRPr kumimoji="1" lang="en-US" altLang="ja-JP" sz="14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④アニメ</a:t>
            </a:r>
            <a:endParaRPr kumimoji="1" lang="en-US" altLang="ja-JP" sz="1400" dirty="0">
              <a:latin typeface="UD デジタル 教科書体 NP" panose="02020400000000000000" pitchFamily="18" charset="-128"/>
              <a:ea typeface="UD デジタル 教科書体 NP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　⑤海外映画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39DBEDC5-A719-A3F8-12C3-DDB3F6F2B535}"/>
              </a:ext>
            </a:extLst>
          </p:cNvPr>
          <p:cNvSpPr/>
          <p:nvPr/>
        </p:nvSpPr>
        <p:spPr>
          <a:xfrm>
            <a:off x="3996107" y="5098505"/>
            <a:ext cx="2490252" cy="357809"/>
          </a:xfrm>
          <a:prstGeom prst="wedgeRoundRectCallout">
            <a:avLst>
              <a:gd name="adj1" fmla="val -55154"/>
              <a:gd name="adj2" fmla="val -52491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社労士の先生からの紹介が多い</a:t>
            </a:r>
          </a:p>
        </p:txBody>
      </p:sp>
    </p:spTree>
    <p:extLst>
      <p:ext uri="{BB962C8B-B14F-4D97-AF65-F5344CB8AC3E}">
        <p14:creationId xmlns:p14="http://schemas.microsoft.com/office/powerpoint/2010/main" val="313433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C7FC500-BBFB-3AA4-BEDE-038CB94FFF61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1632000" y="1518042"/>
            <a:ext cx="2377292" cy="2377292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sz="3600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目次</a:t>
            </a:r>
            <a:endParaRPr lang="ja-JP" sz="3600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5C7B5A-A5C3-15D4-DF71-B692D28942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05046" y="1518042"/>
            <a:ext cx="6288454" cy="4571608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PSON 太丸ゴシック体Ｂ" panose="020F0709000000000000" pitchFamily="49" charset="-128"/>
              <a:ea typeface="EPSON 太丸ゴシック体Ｂ" panose="020F0709000000000000" pitchFamily="49" charset="-128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PSON 太丸ゴシック体Ｂ" panose="020F0709000000000000" pitchFamily="49" charset="-128"/>
                <a:ea typeface="EPSON 太丸ゴシック体Ｂ" panose="020F0709000000000000" pitchFamily="49" charset="-128"/>
                <a:cs typeface="+mn-cs"/>
              </a:rPr>
              <a:t>サイバーリスクの一般論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PSON 太丸ゴシック体Ｂ" panose="020F0709000000000000" pitchFamily="49" charset="-128"/>
              <a:ea typeface="EPSON 太丸ゴシック体Ｂ" panose="020F0709000000000000" pitchFamily="49" charset="-128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PSON 太丸ゴシック体Ｂ" panose="020F0709000000000000" pitchFamily="49" charset="-128"/>
                <a:ea typeface="EPSON 太丸ゴシック体Ｂ" panose="020F0709000000000000" pitchFamily="49" charset="-128"/>
                <a:cs typeface="+mn-cs"/>
              </a:rPr>
              <a:t>パソコン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PSON 太丸ゴシック体Ｂ" panose="020F0709000000000000" pitchFamily="49" charset="-128"/>
              <a:ea typeface="EPSON 太丸ゴシック体Ｂ" panose="020F0709000000000000" pitchFamily="49" charset="-128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PSON 太丸ゴシック体Ｂ" panose="020F0709000000000000" pitchFamily="49" charset="-128"/>
                <a:ea typeface="EPSON 太丸ゴシック体Ｂ" panose="020F0709000000000000" pitchFamily="49" charset="-128"/>
                <a:cs typeface="+mn-cs"/>
              </a:rPr>
              <a:t>メール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PSON 太丸ゴシック体Ｂ" panose="020F0709000000000000" pitchFamily="49" charset="-128"/>
              <a:ea typeface="EPSON 太丸ゴシック体Ｂ" panose="020F0709000000000000" pitchFamily="49" charset="-128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PSON 太丸ゴシック体Ｂ" panose="020F0709000000000000" pitchFamily="49" charset="-128"/>
                <a:ea typeface="EPSON 太丸ゴシック体Ｂ" panose="020F0709000000000000" pitchFamily="49" charset="-128"/>
                <a:cs typeface="+mn-cs"/>
              </a:rPr>
              <a:t>スマートフォン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PSON 太丸ゴシック体Ｂ" panose="020F0709000000000000" pitchFamily="49" charset="-128"/>
              <a:ea typeface="EPSON 太丸ゴシック体Ｂ" panose="020F0709000000000000" pitchFamily="49" charset="-128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PSON 太丸ゴシック体Ｂ" panose="020F0709000000000000" pitchFamily="49" charset="-128"/>
                <a:ea typeface="EPSON 太丸ゴシック体Ｂ" panose="020F0709000000000000" pitchFamily="49" charset="-128"/>
                <a:cs typeface="+mn-cs"/>
              </a:rPr>
              <a:t>クラウドサービス</a:t>
            </a:r>
          </a:p>
          <a:p>
            <a:pPr rtl="0"/>
            <a:endParaRPr lang="ja-JP" sz="4000" dirty="0"/>
          </a:p>
        </p:txBody>
      </p:sp>
    </p:spTree>
    <p:extLst>
      <p:ext uri="{BB962C8B-B14F-4D97-AF65-F5344CB8AC3E}">
        <p14:creationId xmlns:p14="http://schemas.microsoft.com/office/powerpoint/2010/main" val="85326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サイバーリスクの一般論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ja-JP"/>
            </a:defPPr>
          </a:lstStyle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リスクへの心構え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士業への信頼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単一かつ完璧な対策は存在しない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電子データの特性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pic>
        <p:nvPicPr>
          <p:cNvPr id="5" name="図 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2273D4E1-9F4D-6239-0668-06E6D5F0B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377" y="1671029"/>
            <a:ext cx="2582245" cy="291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7F373-A7F0-E770-8905-CAFF24731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DAD1FE-4C87-A5DA-1E4A-EE2A339E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サイバーリスクの一般論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A3378B-B2BA-C32D-FC22-7917E5C92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ja-JP"/>
            </a:defPPr>
          </a:lstStyle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リスクへの種類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サイバー攻撃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システム上の不具合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人為的なミス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pic>
        <p:nvPicPr>
          <p:cNvPr id="5" name="図 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4CEC781F-B41C-FD73-352E-71BFACD59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273" y="2864904"/>
            <a:ext cx="2402715" cy="22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0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F61A4-59BD-FD81-470E-1A37D7753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D7022E-9CFB-5742-F341-A33594EC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サイバーリスクの一般論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BB69C-4D1A-FD6F-6903-8F189B90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ja-JP"/>
            </a:defPPr>
          </a:lstStyle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法的な責任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個人情報取扱事業者の責任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必要な措置とは？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損害賠償義務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22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12AD1-FFEB-7761-567A-DAEFFF6A3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C94491-7D57-3D94-A74B-ACDA2F75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サイバーリスクの一般論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BB63C4-BA25-DB10-EE5E-9B51444B6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ja-JP"/>
            </a:defPPr>
          </a:lstStyle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対策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認証情報の取り扱い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多要素認証の必要性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サイバー保険への加入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188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324B5-AD13-7A04-C613-A8BCA105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C5529F-3BC4-71F4-237D-6B547C174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77553"/>
            <a:ext cx="5975768" cy="3269447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パソコン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B2563E29-2EE2-157E-2291-7BC351D94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492896"/>
            <a:ext cx="6245912" cy="91285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94951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B1CC6-EB9D-5951-9A97-2AD1995E4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5B2D4E-CFCC-7FD9-5257-8941A0EC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パソコン</a:t>
            </a:r>
            <a:endParaRPr 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6B0428-B173-020C-6473-8F655189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ja-JP"/>
            </a:defPPr>
          </a:lstStyle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ja-JP" altLang="en-US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リスクの例</a:t>
            </a:r>
            <a:endParaRPr lang="en-US" altLang="ja-JP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   ウェブサイトの閲覧</a:t>
            </a:r>
            <a:endParaRPr lang="en-US" altLang="ja-JP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偽警告による被害</a:t>
            </a:r>
            <a:endParaRPr lang="en-US" altLang="ja-JP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endParaRPr lang="en-US" altLang="ja-JP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pPr rtl="0"/>
            <a:r>
              <a:rPr lang="ja-JP" altLang="en-US"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 外部記録媒体からのウィルス感染</a:t>
            </a:r>
            <a:endParaRPr lang="en-US" altLang="ja-JP" dirty="0"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pic>
        <p:nvPicPr>
          <p:cNvPr id="5" name="図 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9845901E-8E16-EADB-13B4-3DF1E88B9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655" y="1592331"/>
            <a:ext cx="3378479" cy="22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0912"/>
      </p:ext>
    </p:extLst>
  </p:cSld>
  <p:clrMapOvr>
    <a:masterClrMapping/>
  </p:clrMapOvr>
</p:sld>
</file>

<file path=ppt/theme/theme1.xml><?xml version="1.0" encoding="utf-8"?>
<a:theme xmlns:a="http://schemas.openxmlformats.org/drawingml/2006/main" name="ユーザー設定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3135418_TF45331398_Win32" id="{425936A9-D287-42E4-A79F-75E6950236D6}" vid="{12592F7F-909F-4315-8BE5-A7B4FB28679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{B67E1368-1FF1-4209-B1CF-D03A785FBD42}TF0e83fa2d-9a66-4e5e-9e82-acc620be7a49325e06bd_win32-c8f62445945c</Template>
  <TotalTime>82</TotalTime>
  <Words>456</Words>
  <Application>Microsoft Office PowerPoint</Application>
  <PresentationFormat>ワイド画面</PresentationFormat>
  <Paragraphs>139</Paragraphs>
  <Slides>19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EPSON 太丸ゴシック体Ｂ</vt:lpstr>
      <vt:lpstr>Meiryo UI</vt:lpstr>
      <vt:lpstr>UD デジタル 教科書体 NP</vt:lpstr>
      <vt:lpstr>UD デジタル 教科書体 NP-R</vt:lpstr>
      <vt:lpstr>Arial</vt:lpstr>
      <vt:lpstr>Wingdings</vt:lpstr>
      <vt:lpstr>ユーザー設定</vt:lpstr>
      <vt:lpstr>士業事務所の セキュリティ対策</vt:lpstr>
      <vt:lpstr>PowerPoint プレゼンテーション</vt:lpstr>
      <vt:lpstr>PowerPoint プレゼンテーション</vt:lpstr>
      <vt:lpstr>サイバーリスクの一般論</vt:lpstr>
      <vt:lpstr>サイバーリスクの一般論</vt:lpstr>
      <vt:lpstr>サイバーリスクの一般論</vt:lpstr>
      <vt:lpstr>サイバーリスクの一般論</vt:lpstr>
      <vt:lpstr>パソコン</vt:lpstr>
      <vt:lpstr>パソコン</vt:lpstr>
      <vt:lpstr>パソコン</vt:lpstr>
      <vt:lpstr>メール</vt:lpstr>
      <vt:lpstr>メール</vt:lpstr>
      <vt:lpstr>メール</vt:lpstr>
      <vt:lpstr>スマートフォン</vt:lpstr>
      <vt:lpstr>スマートフォン</vt:lpstr>
      <vt:lpstr>スマートフォン</vt:lpstr>
      <vt:lpstr>クラウドサービス</vt:lpstr>
      <vt:lpstr>クラウドサービス</vt:lpstr>
      <vt:lpstr>ご清聴ありがとう 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美奈子 森</dc:creator>
  <cp:lastModifiedBy>裕紀 上月</cp:lastModifiedBy>
  <cp:revision>13</cp:revision>
  <dcterms:created xsi:type="dcterms:W3CDTF">2025-11-11T09:35:04Z</dcterms:created>
  <dcterms:modified xsi:type="dcterms:W3CDTF">2025-11-14T02:54:52Z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